
<file path=[Content_Types].xml><?xml version="1.0" encoding="utf-8"?>
<Types xmlns="http://schemas.openxmlformats.org/package/2006/content-types">
  <Default ContentType="application/xml" Extension="xml"/>
  <Default ContentType="image/svg+xml" Extension="svg"/>
  <Default ContentType="image/png" Extension="png"/>
  <Default ContentType="image/jpeg" Extension="jpeg"/>
  <Default ContentType="image/x-emf" Extension="emf"/>
  <Default ContentType="application/vnd.openxmlformats-package.relationships+xml" Extension="rels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 ?>
<Relationships xmlns="http://schemas.openxmlformats.org/package/2006/relationships">
  <Relationship Id="rId1" Target="ppt/presentation.xml" Type="http://schemas.openxmlformats.org/officeDocument/2006/relationships/officeDocument"/>
  <Relationship Id="rId3" Target="docProps/core.xml" Type="http://schemas.openxmlformats.org/package/2006/relationships/metadata/core-properties"/>
  <Relationship Id="rId2" Target="docProps/app.xml" Type="http://schemas.openxmlformats.org/officeDocument/2006/relationships/extended-properties"/>
</Relationships>

</file>

<file path=ppt/presentation.xml><?xml version="1.0" encoding="utf-8"?>
<p:presentation xmlns:a="http://schemas.openxmlformats.org/drawingml/2006/main" xmlns:a14="http://schemas.microsoft.com/office/drawing/2010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12192000"/>
</p:presentation>
</file>

<file path=ppt/tableStyles.xml><?xml version="1.0" encoding="utf-8"?>
<a:tblStyleLst xmlns:a="http://schemas.openxmlformats.org/drawingml/2006/main" xmlns:a14="http://schemas.microsoft.com/office/drawing/2010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def="{5C22544A-7EE6-4342-B048-85BDC9FD1C3A}">
  <a:tblStyle styleId="{5C22544A-7EE6-4342-B048-85BDC9FD1C3A}" styleName="Средний стиль 2 — акцент 1">
    <a:wholeTbl>
      <a:tcTxStyle b="def" i="def">
        <a:fontRef idx="minor"/>
        <a:schemeClr val="dk1"/>
      </a:tcTxStyle>
      <a:tcStyle>
        <a:tcBdr>
          <a:left>
            <a:ln w="12700">
              <a:solidFill>
                <a:schemeClr val="lt1"/>
              </a:solidFill>
              <a:prstDash val="solid"/>
            </a:ln>
          </a:left>
          <a:right>
            <a:ln w="12700">
              <a:solidFill>
                <a:schemeClr val="lt1"/>
              </a:solidFill>
              <a:prstDash val="solid"/>
            </a:ln>
          </a:right>
          <a:top>
            <a:ln w="12700">
              <a:solidFill>
                <a:schemeClr val="lt1"/>
              </a:solidFill>
              <a:prstDash val="solid"/>
            </a:ln>
          </a:top>
          <a:bottom>
            <a:ln w="12700">
              <a:solidFill>
                <a:schemeClr val="lt1"/>
              </a:solidFill>
              <a:prstDash val="solid"/>
            </a:ln>
          </a:bottom>
          <a:insideH>
            <a:ln w="12700">
              <a:solidFill>
                <a:schemeClr val="lt1"/>
              </a:solidFill>
              <a:prstDash val="solid"/>
            </a:ln>
          </a:insideH>
          <a:insideV>
            <a:ln w="12700">
              <a:solidFill>
                <a:schemeClr val="lt1"/>
              </a:solidFill>
              <a:prstDash val="solid"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2H>
      <a:tcStyle/>
    </a:band2H>
    <a:band1V>
      <a:tcStyle>
        <a:fill>
          <a:solidFill>
            <a:schemeClr val="accent1">
              <a:tint val="40000"/>
            </a:schemeClr>
          </a:solidFill>
        </a:fill>
      </a:tcStyle>
    </a:band1V>
    <a:band2V>
      <a:tcStyle/>
    </a:band2V>
    <a:lastCol>
      <a:tcTxStyle b="on" i="def">
        <a:fontRef idx="minor"/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def">
        <a:fontRef idx="minor"/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def">
        <a:fontRef idx="minor"/>
        <a:schemeClr val="lt1"/>
      </a:tcTxStyle>
      <a:tcStyle>
        <a:tcBdr>
          <a:top>
            <a:ln w="38100">
              <a:solidFill>
                <a:schemeClr val="lt1"/>
              </a:solidFill>
              <a:prstDash val="solid"/>
            </a:ln>
          </a:top>
        </a:tcBdr>
        <a:fill>
          <a:solidFill>
            <a:schemeClr val="accent1"/>
          </a:solidFill>
        </a:fill>
      </a:tcStyle>
    </a:lastRow>
    <a:firstRow>
      <a:tcTxStyle b="on" i="def">
        <a:fontRef idx="minor"/>
        <a:schemeClr val="lt1"/>
      </a:tcTxStyle>
      <a:tcStyle>
        <a:tcBdr>
          <a:bottom>
            <a:ln w="38100">
              <a:solidFill>
                <a:schemeClr val="lt1"/>
              </a:solidFill>
              <a:prstDash val="solid"/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a14="http://schemas.microsoft.com/office/drawing/2010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>
  <p:slideViewPr>
    <p:cSldViewPr>
      <p:cViewPr>
        <p:scale>
          <a:sx d="1" n="1"/>
          <a:sy d="1" n="1"/>
        </p:scale>
        <p:origin x="1" y="1"/>
      </p:cViewPr>
      <p:guideLst>
        <p:guide orient="horz" pos="2160"/>
        <p:guide orient="vert" pos="3840"/>
      </p:guideLst>
    </p:cSldViewPr>
  </p:slideViewPr>
  <p:gridSpacing cx="180000" cy="180000"/>
</p:viewPr>
</file>

<file path=ppt/_rels/presentation.xml.rels><?xml version="1.0" encoding="UTF-8" standalone="no" ?>
<Relationships xmlns="http://schemas.openxmlformats.org/package/2006/relationships">
  <Relationship Id="rId4" Target="slides/slide2.xml" Type="http://schemas.openxmlformats.org/officeDocument/2006/relationships/slide"/>
  <Relationship Id="rId1" Target="theme/theme1.xml" Type="http://schemas.openxmlformats.org/officeDocument/2006/relationships/theme"/>
  <Relationship Id="rId8" Target="slides/slide6.xml" Type="http://schemas.openxmlformats.org/officeDocument/2006/relationships/slide"/>
  <Relationship Id="rId10" Target="tableStyles.xml" Type="http://schemas.openxmlformats.org/officeDocument/2006/relationships/tableStyles"/>
  <Relationship Id="rId7" Target="slides/slide5.xml" Type="http://schemas.openxmlformats.org/officeDocument/2006/relationships/slide"/>
  <Relationship Id="rId5" Target="slides/slide3.xml" Type="http://schemas.openxmlformats.org/officeDocument/2006/relationships/slide"/>
  <Relationship Id="rId3" Target="slides/slide1.xml" Type="http://schemas.openxmlformats.org/officeDocument/2006/relationships/slide"/>
  <Relationship Id="rId2" Target="slideMasters/slideMaster1.xml" Type="http://schemas.openxmlformats.org/officeDocument/2006/relationships/slideMaster"/>
  <Relationship Id="rId9" Target="slides/slide7.xml" Type="http://schemas.openxmlformats.org/officeDocument/2006/relationships/slide"/>
  <Relationship Id="rId6" Target="slides/slide4.xml" Type="http://schemas.openxmlformats.org/officeDocument/2006/relationships/slide"/>
  <Relationship Id="rId11" Target="viewProps.xml" Type="http://schemas.openxmlformats.org/officeDocument/2006/relationships/viewProps"/>
</Relationships>

</file>

<file path=ppt/slideLayouts/_rels/slideLayout1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10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11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12.xml.rels><?xml version="1.0" encoding="UTF-8" standalone="no" ?>
<Relationships xmlns="http://schemas.openxmlformats.org/package/2006/relationships">
  <Relationship Id="rId1" Target="../media/2.jpeg" Type="http://schemas.openxmlformats.org/officeDocument/2006/relationships/image"/>
  <Relationship Id="rId2" Target="../slideMasters/slideMaster1.xml" Type="http://schemas.openxmlformats.org/officeDocument/2006/relationships/slideMaster"/>
</Relationships>

</file>

<file path=ppt/slideLayouts/_rels/slideLayout13.xml.rels><?xml version="1.0" encoding="UTF-8" standalone="no" ?>
<Relationships xmlns="http://schemas.openxmlformats.org/package/2006/relationships">
  <Relationship Id="rId1" Target="../media/3.jpeg" Type="http://schemas.openxmlformats.org/officeDocument/2006/relationships/image"/>
  <Relationship Id="rId3" Target="../slideMasters/slideMaster1.xml" Type="http://schemas.openxmlformats.org/officeDocument/2006/relationships/slideMaster"/>
  <Relationship Id="rId2" Target="../media/4.emf" Type="http://schemas.openxmlformats.org/officeDocument/2006/relationships/image"/>
</Relationships>

</file>

<file path=ppt/slideLayouts/_rels/slideLayout14.xml.rels><?xml version="1.0" encoding="UTF-8" standalone="no" ?>
<Relationships xmlns="http://schemas.openxmlformats.org/package/2006/relationships">
  <Relationship Id="rId1" Target="../media/5.jpeg" Type="http://schemas.openxmlformats.org/officeDocument/2006/relationships/image"/>
  <Relationship Id="rId2" Target="../slideMasters/slideMaster1.xml" Type="http://schemas.openxmlformats.org/officeDocument/2006/relationships/slideMaster"/>
</Relationships>

</file>

<file path=ppt/slideLayouts/_rels/slideLayout2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3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4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5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6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7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8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9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slideLayout1.xml><?xml version="1.0" encoding="utf-8"?>
<p:sldLayout xmlns:a="http://schemas.openxmlformats.org/drawingml/2006/main" xmlns:a14="http://schemas.microsoft.com/office/drawing/2010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itle">
  <p:cSld name="Title">
    <p:spTree>
      <p:nvGrpSpPr>
        <p:cNvPr hidden="false" id="21" name="GroupShape 2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2" name="Shape 22"/>
          <p:cNvSpPr txBox="true"/>
          <p:nvPr isPhoto="false">
            <p:ph idx="0" type="title"/>
          </p:nvPr>
        </p:nvSpPr>
        <p:spPr>
          <a:xfrm flipH="false" flipV="false" rot="0">
            <a:off x="2417779" y="802298"/>
            <a:ext cx="8637073" cy="2541431"/>
          </a:xfrm>
          <a:prstGeom prst="rect">
            <a:avLst/>
          </a:prstGeom>
        </p:spPr>
        <p:txBody>
          <a:bodyPr anchor="b" bIns="0">
            <a:normAutofit fontScale="100%" lnSpcReduction="0%"/>
          </a:bodyPr>
          <a:lstStyle>
            <a:defPPr/>
            <a:lvl1pPr algn="l" lvl="0">
              <a:defRPr sz="6600"/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23" name="Shape 23"/>
          <p:cNvSpPr txBox="true"/>
          <p:nvPr isPhoto="false">
            <p:ph idx="1" type="subTitle"/>
          </p:nvPr>
        </p:nvSpPr>
        <p:spPr>
          <a:xfrm flipH="false" flipV="false" rot="0">
            <a:off x="2417780" y="3531203"/>
            <a:ext cx="8637073" cy="977620"/>
          </a:xfrm>
          <a:prstGeom prst="rect">
            <a:avLst/>
          </a:prstGeom>
        </p:spPr>
        <p:txBody>
          <a:bodyPr bIns="91440" tIns="91440">
            <a:normAutofit fontScale="100%" lnSpcReduction="0%"/>
          </a:bodyPr>
          <a:lstStyle>
            <a:defPPr/>
            <a:lvl1pPr algn="l" indent="0" lvl="0" marL="0">
              <a:buNone/>
              <a:defRPr b="false" baseline="0" cap="all" sz="1800">
                <a:solidFill>
                  <a:schemeClr val="tx1"/>
                </a:solidFill>
              </a:defRPr>
            </a:lvl1pPr>
            <a:lvl2pPr algn="ctr" indent="0" lvl="1" marL="457200">
              <a:buNone/>
              <a:defRPr sz="1800"/>
            </a:lvl2pPr>
            <a:lvl3pPr algn="ctr" indent="0" lvl="2" marL="914400">
              <a:buNone/>
              <a:defRPr sz="1800"/>
            </a:lvl3pPr>
            <a:lvl4pPr algn="ctr" indent="0" lvl="3" marL="1371600">
              <a:buNone/>
              <a:defRPr sz="1600"/>
            </a:lvl4pPr>
            <a:lvl5pPr algn="ctr" indent="0" lvl="4" marL="1828800">
              <a:buNone/>
              <a:defRPr sz="1600"/>
            </a:lvl5pPr>
            <a:lvl6pPr algn="ctr" indent="0" lvl="5" marL="2286000">
              <a:buNone/>
              <a:defRPr sz="1600"/>
            </a:lvl6pPr>
            <a:lvl7pPr algn="ctr" indent="0" lvl="6" marL="2743200">
              <a:buNone/>
              <a:defRPr sz="1600"/>
            </a:lvl7pPr>
            <a:lvl8pPr algn="ctr" indent="0" lvl="7" marL="3200400">
              <a:buNone/>
              <a:defRPr sz="1600"/>
            </a:lvl8pPr>
            <a:lvl9pPr algn="ctr" indent="0" lvl="8" marL="3657600">
              <a:buNone/>
              <a:defRPr sz="1600"/>
            </a:lvl9pPr>
          </a:lstStyle>
          <a:p>
            <a:r>
              <a:t>Образец подзаголовка</a:t>
            </a:r>
          </a:p>
        </p:txBody>
      </p:sp>
      <p:sp>
        <p:nvSpPr>
          <p:cNvPr hidden="false" id="24" name="Shape 24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0000">
                    <a:tint val="75000"/>
                  </a:srgbClr>
                </a:solidFill>
              </a:rPr>
              <a:t>06.02.2026</a:t>
            </a:r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hidden="false" id="25" name="Shape 25"/>
          <p:cNvSpPr txBox="true"/>
          <p:nvPr isPhoto="false">
            <p:ph idx="11" type="ftr"/>
          </p:nvPr>
        </p:nvSpPr>
        <p:spPr>
          <a:xfrm flipH="false" flipV="false" rot="0">
            <a:off x="2416500" y="329307"/>
            <a:ext cx="4973915" cy="309201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hidden="false" id="26" name="Shape 26"/>
          <p:cNvSpPr txBox="true"/>
          <p:nvPr isPhoto="false">
            <p:ph idx="12" type="sldNum"/>
          </p:nvPr>
        </p:nvSpPr>
        <p:spPr>
          <a:xfrm flipH="false" flipV="false" rot="0">
            <a:off x="1437664" y="798973"/>
            <a:ext cx="811018" cy="503577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fld id="{942FD8A2-3700-48C4-8283-3C2AFCFBA517}" type="slidenum">
              <a:rPr>
                <a:solidFill>
                  <a:srgbClr val="B71E42"/>
                </a:solidFill>
              </a:rPr>
              <a:t>&lt;#&gt;</a:t>
            </a:fld>
            <a:endParaRPr>
              <a:solidFill>
                <a:srgbClr val="B71E42"/>
              </a:solidFill>
            </a:endParaRPr>
          </a:p>
        </p:txBody>
      </p:sp>
      <p:sp>
        <p:nvSpPr>
          <p:cNvPr hidden="false" id="27" name="Shape 27"/>
          <p:cNvSpPr txBox="false"/>
          <p:nvPr isPhoto="false"/>
        </p:nvSpPr>
        <p:spPr>
          <a:xfrm flipH="false" flipV="false" rot="0">
            <a:off x="2417780" y="3528542"/>
            <a:ext cx="8637073" cy="0"/>
          </a:xfrm>
          <a:prstGeom prst="line">
            <a:avLst/>
          </a:prstGeom>
          <a:ln w="31750">
            <a:solidFill>
              <a:schemeClr val="accent1"/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</p:spTree>
  </p:cSld>
</p:sldLayout>
</file>

<file path=ppt/slideLayouts/slideLayout10.xml><?xml version="1.0" encoding="utf-8"?>
<p:sldLayout xmlns:a="http://schemas.openxmlformats.org/drawingml/2006/main" xmlns:a14="http://schemas.microsoft.com/office/drawing/2010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vertTx">
  <p:cSld name="Title and Vertical Text">
    <p:spTree>
      <p:nvGrpSpPr>
        <p:cNvPr hidden="false" id="75" name="GroupShape 75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76" name="Shape 76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77" name="Shape 77"/>
          <p:cNvSpPr txBox="true"/>
          <p:nvPr isPhoto="false">
            <p:ph idx="1" type="body"/>
          </p:nvPr>
        </p:nvSpPr>
        <p:spPr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78" name="Shape 78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0000">
                    <a:tint val="75000"/>
                  </a:srgbClr>
                </a:solidFill>
              </a:rPr>
              <a:t>06.02.2026</a:t>
            </a:r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hidden="false" id="79" name="Shape 79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hidden="false" id="80" name="Shape 80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fld id="{414B0FED-0596-428B-95B0-19A4099763AE}" type="slidenum">
              <a:rPr>
                <a:solidFill>
                  <a:srgbClr val="B71E42"/>
                </a:solidFill>
              </a:rPr>
              <a:t>&lt;#&gt;</a:t>
            </a:fld>
            <a:endParaRPr>
              <a:solidFill>
                <a:srgbClr val="B71E42"/>
              </a:solidFill>
            </a:endParaRPr>
          </a:p>
        </p:txBody>
      </p:sp>
      <p:sp>
        <p:nvSpPr>
          <p:cNvPr hidden="false" id="81" name="Shape 81"/>
          <p:cNvSpPr txBox="false"/>
          <p:nvPr isPhoto="false"/>
        </p:nvSpPr>
        <p:spPr>
          <a:xfrm flipH="false" flipV="false" rot="0">
            <a:off x="1453896" y="1847088"/>
            <a:ext cx="9607522" cy="0"/>
          </a:xfrm>
          <a:prstGeom prst="line">
            <a:avLst/>
          </a:prstGeom>
          <a:ln w="31750">
            <a:solidFill>
              <a:schemeClr val="accent1"/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</p:spTree>
  </p:cSld>
</p:sldLayout>
</file>

<file path=ppt/slideLayouts/slideLayout11.xml><?xml version="1.0" encoding="utf-8"?>
<p:sldLayout xmlns:a="http://schemas.openxmlformats.org/drawingml/2006/main" xmlns:a14="http://schemas.microsoft.com/office/drawing/2010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vertTitleAndTx">
  <p:cSld name="Vertical Title and Text">
    <p:spTree>
      <p:nvGrpSpPr>
        <p:cNvPr hidden="false" id="90" name="GroupShape 90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91" name="Shape 91"/>
          <p:cNvSpPr txBox="true"/>
          <p:nvPr isPhoto="false">
            <p:ph idx="0" type="title"/>
          </p:nvPr>
        </p:nvSpPr>
        <p:spPr>
          <a:xfrm flipH="false" flipV="false" rot="0">
            <a:off x="9439111" y="798973"/>
            <a:ext cx="1615741" cy="4659889"/>
          </a:xfrm>
          <a:prstGeom prst="rect">
            <a:avLst/>
          </a:prstGeom>
        </p:spPr>
        <p:txBody>
          <a:bodyPr vert="eaVert"/>
          <a:lstStyle>
            <a:defPPr/>
            <a:lvl1pPr algn="l" lvl="0"/>
          </a:lstStyle>
          <a:p>
            <a:r>
              <a:t>Образец заголовка</a:t>
            </a:r>
          </a:p>
        </p:txBody>
      </p:sp>
      <p:sp>
        <p:nvSpPr>
          <p:cNvPr hidden="false" id="92" name="Shape 92"/>
          <p:cNvSpPr txBox="true"/>
          <p:nvPr isPhoto="false">
            <p:ph idx="1" type="body"/>
          </p:nvPr>
        </p:nvSpPr>
        <p:spPr>
          <a:xfrm flipH="false" flipV="false" rot="0">
            <a:off x="1444672" y="798973"/>
            <a:ext cx="7828830" cy="4659889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93" name="Shape 93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0000">
                    <a:tint val="75000"/>
                  </a:srgbClr>
                </a:solidFill>
              </a:rPr>
              <a:t>06.02.2026</a:t>
            </a:r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hidden="false" id="94" name="Shape 94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hidden="false" id="95" name="Shape 95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fld id="{7409FB9C-45B6-4F20-A721-A63D4A15BD45}" type="slidenum">
              <a:rPr>
                <a:solidFill>
                  <a:srgbClr val="B71E42"/>
                </a:solidFill>
              </a:rPr>
              <a:t>&lt;#&gt;</a:t>
            </a:fld>
            <a:endParaRPr>
              <a:solidFill>
                <a:srgbClr val="B71E42"/>
              </a:solidFill>
            </a:endParaRPr>
          </a:p>
        </p:txBody>
      </p:sp>
      <p:sp>
        <p:nvSpPr>
          <p:cNvPr hidden="false" id="96" name="Shape 96"/>
          <p:cNvSpPr txBox="false"/>
          <p:nvPr isPhoto="false"/>
        </p:nvSpPr>
        <p:spPr>
          <a:xfrm flipH="false" flipV="false" rot="0">
            <a:off x="9439111" y="798973"/>
            <a:ext cx="0" cy="4659889"/>
          </a:xfrm>
          <a:prstGeom prst="line">
            <a:avLst/>
          </a:prstGeom>
          <a:ln w="31750">
            <a:solidFill>
              <a:schemeClr val="accent1"/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</p:spTree>
  </p:cSld>
</p:sldLayout>
</file>

<file path=ppt/slideLayouts/slideLayout12.xml><?xml version="1.0" encoding="utf-8"?>
<p:sldLayout xmlns:a="http://schemas.openxmlformats.org/drawingml/2006/main" xmlns:a14="http://schemas.microsoft.com/office/drawing/2010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cust">
  <p:cSld name="3_Только заголовок">
    <p:spTree>
      <p:nvGrpSpPr>
        <p:cNvPr hidden="false" id="17" name="GroupShape 17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19" name="Picture 19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-1" y="0"/>
            <a:ext cx="12192001" cy="6858000"/>
          </a:xfrm>
          <a:prstGeom prst="rect">
            <a:avLst/>
          </a:prstGeom>
        </p:spPr>
      </p:pic>
      <p:sp>
        <p:nvSpPr>
          <p:cNvPr hidden="false" id="20" name="Shape 20"/>
          <p:cNvSpPr txBox="true"/>
          <p:nvPr isPhoto="false"/>
        </p:nvSpPr>
        <p:spPr>
          <a:xfrm flipH="false" flipV="false" rot="0">
            <a:off x="9696310" y="6242051"/>
            <a:ext cx="2228850" cy="365125"/>
          </a:xfrm>
          <a:prstGeom prst="rect">
            <a:avLst/>
          </a:prstGeom>
        </p:spPr>
        <p:txBody>
          <a:bodyPr anchor="ctr" bIns="37148" lIns="74295" rIns="74295" tIns="37148" vert="horz"/>
          <a:lstStyle>
            <a:defPPr/>
            <a:lvl1pPr algn="r" indent="0" lvl="0" marL="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indent="0" marL="0"/>
            <a:fld id="{E6BAEF68-027C-4238-A61E-9D81C55D8A68}" type="slidenum">
              <a:rPr b="true" sz="2000">
                <a:solidFill>
                  <a:srgbClr val="FFFFFF">
                    <a:alpha val="34034"/>
                  </a:srgbClr>
                </a:solidFill>
                <a:latin typeface="Arial"/>
                <a:ea typeface="Arial"/>
                <a:cs typeface="Arial"/>
              </a:rPr>
              <a:t>&lt;#&gt;</a:t>
            </a:fld>
            <a:endParaRPr b="true" sz="2600">
              <a:solidFill>
                <a:srgbClr val="FFFFFF">
                  <a:alpha val="34034"/>
                </a:srgbClr>
              </a:solidFill>
              <a:latin typeface="Arial"/>
              <a:ea typeface="Arial"/>
              <a:cs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a14="http://schemas.microsoft.com/office/drawing/2010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cust">
  <p:cSld name="2_Только заголовок">
    <p:spTree>
      <p:nvGrpSpPr>
        <p:cNvPr hidden="false" id="28" name="GroupShape 28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30" name="Picture 30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0" y="0"/>
            <a:ext cx="12192000" cy="6858000"/>
          </a:xfrm>
          <a:prstGeom prst="rect">
            <a:avLst/>
          </a:prstGeom>
        </p:spPr>
      </p:pic>
      <p:sp>
        <p:nvSpPr>
          <p:cNvPr hidden="false" id="31" name="Shape 31"/>
          <p:cNvSpPr txBox="false"/>
          <p:nvPr isPhoto="false"/>
        </p:nvSpPr>
        <p:spPr>
          <a:xfrm flipH="false" flipV="false" rot="0">
            <a:off x="-134212" y="-235745"/>
            <a:ext cx="12695180" cy="7329490"/>
          </a:xfrm>
          <a:prstGeom prst="rect">
            <a:avLst/>
          </a:prstGeom>
          <a:gradFill>
            <a:gsLst>
              <a:gs pos="65000">
                <a:srgbClr val="FFFFFF">
                  <a:alpha val="69057"/>
                </a:srgbClr>
              </a:gs>
              <a:gs pos="15000">
                <a:schemeClr val="bg1">
                  <a:alpha val="64947"/>
                </a:schemeClr>
              </a:gs>
              <a:gs pos="100000">
                <a:schemeClr val="bg1">
                  <a:alpha val="0"/>
                </a:schemeClr>
              </a:gs>
            </a:gsLst>
          </a:gradFill>
          <a:ln>
            <a:noFill/>
          </a:ln>
        </p:spPr>
        <p:txBody>
          <a:bodyPr anchor="ctr" bIns="45720" lIns="91440" rIns="91440" tIns="45720"/>
          <a:p>
            <a:pPr algn="ctr" indent="0" marL="0"/>
            <a:endParaRPr sz="1463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32" name="Shape 32"/>
          <p:cNvSpPr txBox="true"/>
          <p:nvPr isPhoto="false"/>
        </p:nvSpPr>
        <p:spPr>
          <a:xfrm flipH="false" flipV="false" rot="0">
            <a:off x="9696310" y="6242051"/>
            <a:ext cx="2228850" cy="365125"/>
          </a:xfrm>
          <a:prstGeom prst="rect">
            <a:avLst/>
          </a:prstGeom>
        </p:spPr>
        <p:txBody>
          <a:bodyPr anchor="ctr" bIns="37148" lIns="74295" rIns="74295" tIns="37148" vert="horz"/>
          <a:lstStyle>
            <a:defPPr/>
            <a:lvl1pPr algn="r" indent="0" lvl="0" marL="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indent="0" marL="0"/>
            <a:fld id="{59A8FDF6-5DF4-4AB1-8862-8E562CA6050F}" type="slidenum">
              <a:rPr b="true" sz="2000">
                <a:solidFill>
                  <a:srgbClr val="1C3D8A">
                    <a:alpha val="34034"/>
                  </a:srgbClr>
                </a:solidFill>
                <a:latin typeface="Arial"/>
                <a:ea typeface="Arial"/>
                <a:cs typeface="Arial"/>
              </a:rPr>
              <a:t>&lt;#&gt;</a:t>
            </a:fld>
            <a:endParaRPr b="true" sz="2600">
              <a:solidFill>
                <a:srgbClr val="1C3D8A">
                  <a:alpha val="34034"/>
                </a:srgbClr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hidden="false" id="34" name="Picture 34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10902175" y="250824"/>
            <a:ext cx="831811" cy="703840"/>
          </a:xfrm>
          <a:prstGeom prst="rect">
            <a:avLst/>
          </a:prstGeom>
        </p:spPr>
      </p:pic>
    </p:spTree>
  </p:cSld>
</p:sldLayout>
</file>

<file path=ppt/slideLayouts/slideLayout14.xml><?xml version="1.0" encoding="utf-8"?>
<p:sldLayout xmlns:a="http://schemas.openxmlformats.org/drawingml/2006/main" xmlns:a14="http://schemas.microsoft.com/office/drawing/2010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cust">
  <p:cSld name="4_Только заголовок">
    <p:spTree>
      <p:nvGrpSpPr>
        <p:cNvPr hidden="false" id="35" name="GroupShape 35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37" name="Picture 37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0" y="0"/>
            <a:ext cx="12192000" cy="6858000"/>
          </a:xfrm>
          <a:prstGeom prst="rect">
            <a:avLst/>
          </a:prstGeom>
        </p:spPr>
      </p:pic>
      <p:sp>
        <p:nvSpPr>
          <p:cNvPr hidden="false" id="38" name="Shape 38"/>
          <p:cNvSpPr txBox="true"/>
          <p:nvPr isPhoto="false"/>
        </p:nvSpPr>
        <p:spPr>
          <a:xfrm flipH="false" flipV="false" rot="0">
            <a:off x="9696310" y="6242051"/>
            <a:ext cx="2228850" cy="365125"/>
          </a:xfrm>
          <a:prstGeom prst="rect">
            <a:avLst/>
          </a:prstGeom>
        </p:spPr>
        <p:txBody>
          <a:bodyPr anchor="ctr" bIns="37148" lIns="74295" rIns="74295" tIns="37148" vert="horz"/>
          <a:lstStyle>
            <a:defPPr/>
            <a:lvl1pPr algn="r" indent="0" lvl="0" marL="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indent="0" marL="0"/>
            <a:fld id="{B663D412-1FF3-4393-989C-FE968D2158C5}" type="slidenum">
              <a:rPr b="true" sz="2000">
                <a:solidFill>
                  <a:srgbClr val="FFFFFF">
                    <a:alpha val="34034"/>
                  </a:srgbClr>
                </a:solidFill>
                <a:latin typeface="Arial"/>
                <a:ea typeface="Arial"/>
                <a:cs typeface="Arial"/>
              </a:rPr>
              <a:t>&lt;#&gt;</a:t>
            </a:fld>
            <a:endParaRPr b="true" sz="2600">
              <a:solidFill>
                <a:srgbClr val="FFFFFF">
                  <a:alpha val="34034"/>
                </a:srgbClr>
              </a:solidFill>
              <a:latin typeface="Arial"/>
              <a:ea typeface="Arial"/>
              <a:cs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a14="http://schemas.microsoft.com/office/drawing/2010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obj">
  <p:cSld name="Title and Content">
    <p:spTree>
      <p:nvGrpSpPr>
        <p:cNvPr hidden="false" id="54" name="GroupShape 54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55" name="Shape 55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56" name="Shape 56"/>
          <p:cNvSpPr txBox="true"/>
          <p:nvPr isPhoto="false">
            <p:ph idx="1" type="body"/>
          </p:nvPr>
        </p:nvSpPr>
        <p:spPr>
          <a:prstGeom prst="rect">
            <a:avLst/>
          </a:prstGeom>
        </p:spPr>
        <p:txBody>
          <a:bodyPr anchor="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57" name="Shape 57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0000">
                    <a:tint val="75000"/>
                  </a:srgbClr>
                </a:solidFill>
              </a:rPr>
              <a:t>06.02.2026</a:t>
            </a:r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hidden="false" id="58" name="Shape 58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hidden="false" id="59" name="Shape 59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fld id="{E124BC85-702E-4F01-BABE-3F68C5737811}" type="slidenum">
              <a:rPr>
                <a:solidFill>
                  <a:srgbClr val="B71E42"/>
                </a:solidFill>
              </a:rPr>
              <a:t>&lt;#&gt;</a:t>
            </a:fld>
            <a:endParaRPr>
              <a:solidFill>
                <a:srgbClr val="B71E42"/>
              </a:solidFill>
            </a:endParaRPr>
          </a:p>
        </p:txBody>
      </p:sp>
      <p:sp>
        <p:nvSpPr>
          <p:cNvPr hidden="false" id="60" name="Shape 60"/>
          <p:cNvSpPr txBox="false"/>
          <p:nvPr isPhoto="false"/>
        </p:nvSpPr>
        <p:spPr>
          <a:xfrm flipH="false" flipV="false" rot="0">
            <a:off x="1453896" y="1847088"/>
            <a:ext cx="9607522" cy="0"/>
          </a:xfrm>
          <a:prstGeom prst="line">
            <a:avLst/>
          </a:prstGeom>
          <a:ln w="31750">
            <a:solidFill>
              <a:schemeClr val="accent1"/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</p:spTree>
  </p:cSld>
</p:sldLayout>
</file>

<file path=ppt/slideLayouts/slideLayout3.xml><?xml version="1.0" encoding="utf-8"?>
<p:sldLayout xmlns:a="http://schemas.openxmlformats.org/drawingml/2006/main" xmlns:a14="http://schemas.microsoft.com/office/drawing/2010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secHead">
  <p:cSld name="Title and Subtitle">
    <p:spTree>
      <p:nvGrpSpPr>
        <p:cNvPr hidden="false" id="39" name="GroupShape 39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40" name="Shape 40"/>
          <p:cNvSpPr txBox="true"/>
          <p:nvPr isPhoto="false">
            <p:ph idx="0" type="title"/>
          </p:nvPr>
        </p:nvSpPr>
        <p:spPr>
          <a:xfrm flipH="false" flipV="false" rot="0">
            <a:off x="1454239" y="1756130"/>
            <a:ext cx="8643154" cy="1887949"/>
          </a:xfrm>
          <a:prstGeom prst="rect">
            <a:avLst/>
          </a:prstGeom>
        </p:spPr>
        <p:txBody>
          <a:bodyPr anchor="b">
            <a:normAutofit fontScale="100%" lnSpcReduction="0%"/>
          </a:bodyPr>
          <a:lstStyle>
            <a:defPPr/>
            <a:lvl1pPr algn="l" lvl="0">
              <a:defRPr sz="3600"/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41" name="Shape 41"/>
          <p:cNvSpPr txBox="true"/>
          <p:nvPr isPhoto="false">
            <p:ph idx="1" type="body"/>
          </p:nvPr>
        </p:nvSpPr>
        <p:spPr>
          <a:xfrm flipH="false" flipV="false" rot="0">
            <a:off x="1454239" y="3806195"/>
            <a:ext cx="8630446" cy="1012928"/>
          </a:xfrm>
          <a:prstGeom prst="rect">
            <a:avLst/>
          </a:prstGeom>
        </p:spPr>
        <p:txBody>
          <a:bodyPr tIns="91440">
            <a:normAutofit fontScale="100%" lnSpcReduction="0%"/>
          </a:bodyPr>
          <a:lstStyle>
            <a:defPPr/>
            <a:lvl1pPr algn="l" indent="0" lvl="0" marL="0">
              <a:buNone/>
              <a:defRPr sz="1800">
                <a:solidFill>
                  <a:schemeClr val="tx1"/>
                </a:solidFill>
              </a:defRPr>
            </a:lvl1pPr>
            <a:lvl2pPr indent="0" lvl="1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lvl="2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lvl="3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lvl="4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lvl="5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lvl="6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lvl="7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lvl="8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42" name="Shape 42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0000">
                    <a:tint val="75000"/>
                  </a:srgbClr>
                </a:solidFill>
              </a:rPr>
              <a:t>06.02.2026</a:t>
            </a:r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hidden="false" id="43" name="Shape 43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hidden="false" id="44" name="Shape 44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fld id="{080157EC-81F5-49DE-87B3-D14E8ECA3818}" type="slidenum">
              <a:rPr>
                <a:solidFill>
                  <a:srgbClr val="B71E42"/>
                </a:solidFill>
              </a:rPr>
              <a:t>&lt;#&gt;</a:t>
            </a:fld>
            <a:endParaRPr>
              <a:solidFill>
                <a:srgbClr val="B71E42"/>
              </a:solidFill>
            </a:endParaRPr>
          </a:p>
        </p:txBody>
      </p:sp>
      <p:sp>
        <p:nvSpPr>
          <p:cNvPr hidden="false" id="45" name="Shape 45"/>
          <p:cNvSpPr txBox="false"/>
          <p:nvPr isPhoto="false"/>
        </p:nvSpPr>
        <p:spPr>
          <a:xfrm flipH="false" flipV="false" rot="0">
            <a:off x="1454239" y="3804985"/>
            <a:ext cx="8630446" cy="0"/>
          </a:xfrm>
          <a:prstGeom prst="line">
            <a:avLst/>
          </a:prstGeom>
          <a:ln w="31750">
            <a:solidFill>
              <a:schemeClr val="accent1"/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</p:spTree>
  </p:cSld>
</p:sldLayout>
</file>

<file path=ppt/slideLayouts/slideLayout4.xml><?xml version="1.0" encoding="utf-8"?>
<p:sldLayout xmlns:a="http://schemas.openxmlformats.org/drawingml/2006/main" xmlns:a14="http://schemas.microsoft.com/office/drawing/2010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itleOnly">
  <p:cSld name="Slide Title">
    <p:spTree>
      <p:nvGrpSpPr>
        <p:cNvPr hidden="false" id="11" name="GroupShape 1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2" name="Shape 12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13" name="Shape 13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0000">
                    <a:tint val="75000"/>
                  </a:srgbClr>
                </a:solidFill>
              </a:rPr>
              <a:t>06.02.2026</a:t>
            </a:r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hidden="false" id="14" name="Shape 14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hidden="false" id="15" name="Shape 15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fld id="{089BB83D-39D3-4315-BEDB-34C5F20D0973}" type="slidenum">
              <a:rPr>
                <a:solidFill>
                  <a:srgbClr val="B71E42"/>
                </a:solidFill>
              </a:rPr>
              <a:t>&lt;#&gt;</a:t>
            </a:fld>
            <a:endParaRPr>
              <a:solidFill>
                <a:srgbClr val="B71E42"/>
              </a:solidFill>
            </a:endParaRPr>
          </a:p>
        </p:txBody>
      </p:sp>
      <p:sp>
        <p:nvSpPr>
          <p:cNvPr hidden="false" id="16" name="Shape 16"/>
          <p:cNvSpPr txBox="false"/>
          <p:nvPr isPhoto="false"/>
        </p:nvSpPr>
        <p:spPr>
          <a:xfrm flipH="false" flipV="false" rot="0">
            <a:off x="1453896" y="1847088"/>
            <a:ext cx="9607522" cy="0"/>
          </a:xfrm>
          <a:prstGeom prst="line">
            <a:avLst/>
          </a:prstGeom>
          <a:ln w="31750">
            <a:solidFill>
              <a:schemeClr val="accent1"/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</p:spTree>
  </p:cSld>
</p:sldLayout>
</file>

<file path=ppt/slideLayouts/slideLayout5.xml><?xml version="1.0" encoding="utf-8"?>
<p:sldLayout xmlns:a="http://schemas.openxmlformats.org/drawingml/2006/main" xmlns:a14="http://schemas.microsoft.com/office/drawing/2010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woObj">
  <p:cSld name="Title and Two Columns">
    <p:spTree>
      <p:nvGrpSpPr>
        <p:cNvPr hidden="false" id="46" name="GroupShape 46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47" name="Shape 47"/>
          <p:cNvSpPr txBox="true"/>
          <p:nvPr isPhoto="false">
            <p:ph idx="0" type="title"/>
          </p:nvPr>
        </p:nvSpPr>
        <p:spPr>
          <a:xfrm flipH="false" flipV="false" rot="0">
            <a:off x="1449217" y="804889"/>
            <a:ext cx="9605635" cy="1059304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48" name="Shape 48"/>
          <p:cNvSpPr txBox="true"/>
          <p:nvPr isPhoto="false">
            <p:ph idx="1" type="body"/>
          </p:nvPr>
        </p:nvSpPr>
        <p:spPr>
          <a:xfrm flipH="false" flipV="false" rot="0">
            <a:off x="1447331" y="2010878"/>
            <a:ext cx="4645152" cy="3448595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49" name="Shape 49"/>
          <p:cNvSpPr txBox="true"/>
          <p:nvPr isPhoto="false">
            <p:ph idx="2" type="body"/>
          </p:nvPr>
        </p:nvSpPr>
        <p:spPr>
          <a:xfrm flipH="false" flipV="false" rot="0">
            <a:off x="6413771" y="2017343"/>
            <a:ext cx="4645152" cy="3441520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50" name="Shape 50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0000">
                    <a:tint val="75000"/>
                  </a:srgbClr>
                </a:solidFill>
              </a:rPr>
              <a:t>06.02.2026</a:t>
            </a:r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hidden="false" id="51" name="Shape 51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hidden="false" id="52" name="Shape 52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fld id="{0F771412-DB27-4852-B6F2-CA0D43B1CEE7}" type="slidenum">
              <a:rPr>
                <a:solidFill>
                  <a:srgbClr val="B71E42"/>
                </a:solidFill>
              </a:rPr>
              <a:t>&lt;#&gt;</a:t>
            </a:fld>
            <a:endParaRPr>
              <a:solidFill>
                <a:srgbClr val="B71E42"/>
              </a:solidFill>
            </a:endParaRPr>
          </a:p>
        </p:txBody>
      </p:sp>
      <p:sp>
        <p:nvSpPr>
          <p:cNvPr hidden="false" id="53" name="Shape 53"/>
          <p:cNvSpPr txBox="false"/>
          <p:nvPr isPhoto="false"/>
        </p:nvSpPr>
        <p:spPr>
          <a:xfrm flipH="false" flipV="false" rot="0">
            <a:off x="1453896" y="1847088"/>
            <a:ext cx="9607522" cy="0"/>
          </a:xfrm>
          <a:prstGeom prst="line">
            <a:avLst/>
          </a:prstGeom>
          <a:ln w="31750">
            <a:solidFill>
              <a:schemeClr val="accent1"/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</p:spTree>
  </p:cSld>
</p:sldLayout>
</file>

<file path=ppt/slideLayouts/slideLayout6.xml><?xml version="1.0" encoding="utf-8"?>
<p:sldLayout xmlns:a="http://schemas.openxmlformats.org/drawingml/2006/main" xmlns:a14="http://schemas.microsoft.com/office/drawing/2010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blank">
  <p:cSld name="Blank">
    <p:spTree>
      <p:nvGrpSpPr>
        <p:cNvPr hidden="false" id="61" name="GroupShape 6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62" name="Shape 62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0000">
                    <a:tint val="75000"/>
                  </a:srgbClr>
                </a:solidFill>
              </a:rPr>
              <a:t>06.02.2026</a:t>
            </a:r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hidden="false" id="63" name="Shape 63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hidden="false" id="64" name="Shape 64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fld id="{5D9DB11F-70E2-4E61-8D88-316D09203127}" type="slidenum">
              <a:rPr>
                <a:solidFill>
                  <a:srgbClr val="B71E42"/>
                </a:solidFill>
              </a:rPr>
              <a:t>&lt;#&gt;</a:t>
            </a:fld>
            <a:endParaRPr>
              <a:solidFill>
                <a:srgbClr val="B71E42"/>
              </a:solidFill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a14="http://schemas.microsoft.com/office/drawing/2010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woTxTwoObj">
  <p:cSld name="Comparison">
    <p:spTree>
      <p:nvGrpSpPr>
        <p:cNvPr hidden="false" id="65" name="GroupShape 65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66" name="Shape 66"/>
          <p:cNvSpPr txBox="true"/>
          <p:nvPr isPhoto="false">
            <p:ph idx="0" type="title"/>
          </p:nvPr>
        </p:nvSpPr>
        <p:spPr>
          <a:xfrm flipH="false" flipV="false" rot="0">
            <a:off x="1447191" y="804163"/>
            <a:ext cx="9607661" cy="1056319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67" name="Shape 67"/>
          <p:cNvSpPr txBox="true"/>
          <p:nvPr isPhoto="false">
            <p:ph idx="1" type="body"/>
          </p:nvPr>
        </p:nvSpPr>
        <p:spPr>
          <a:xfrm flipH="false" flipV="false" rot="0">
            <a:off x="1447191" y="2019549"/>
            <a:ext cx="4645152" cy="801943"/>
          </a:xfrm>
          <a:prstGeom prst="rect">
            <a:avLst/>
          </a:prstGeom>
        </p:spPr>
        <p:txBody>
          <a:bodyPr anchor="b">
            <a:normAutofit fontScale="100%" lnSpcReduction="0%"/>
          </a:bodyPr>
          <a:lstStyle>
            <a:defPPr/>
            <a:lvl1pPr indent="0" lvl="0" marL="0">
              <a:lnSpc>
                <a:spcPct val="100000"/>
              </a:lnSpc>
              <a:buNone/>
              <a:defRPr b="false" baseline="0" cap="all" sz="2200">
                <a:solidFill>
                  <a:schemeClr val="accent1"/>
                </a:solidFill>
              </a:defRPr>
            </a:lvl1pPr>
            <a:lvl2pPr indent="0" lvl="1" marL="457200">
              <a:buNone/>
              <a:defRPr b="true" sz="2000"/>
            </a:lvl2pPr>
            <a:lvl3pPr indent="0" lvl="2" marL="914400">
              <a:buNone/>
              <a:defRPr b="true" sz="1800"/>
            </a:lvl3pPr>
            <a:lvl4pPr indent="0" lvl="3" marL="1371600">
              <a:buNone/>
              <a:defRPr b="true" sz="1600"/>
            </a:lvl4pPr>
            <a:lvl5pPr indent="0" lvl="4" marL="1828800">
              <a:buNone/>
              <a:defRPr b="true" sz="1600"/>
            </a:lvl5pPr>
            <a:lvl6pPr indent="0" lvl="5" marL="2286000">
              <a:buNone/>
              <a:defRPr b="true" sz="1600"/>
            </a:lvl6pPr>
            <a:lvl7pPr indent="0" lvl="6" marL="2743200">
              <a:buNone/>
              <a:defRPr b="true" sz="1600"/>
            </a:lvl7pPr>
            <a:lvl8pPr indent="0" lvl="7" marL="3200400">
              <a:buNone/>
              <a:defRPr b="true" sz="1600"/>
            </a:lvl8pPr>
            <a:lvl9pPr indent="0" lvl="8" marL="3657600">
              <a:buNone/>
              <a:defRPr b="true" sz="16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68" name="Shape 68"/>
          <p:cNvSpPr txBox="true"/>
          <p:nvPr isPhoto="false">
            <p:ph idx="2" type="body"/>
          </p:nvPr>
        </p:nvSpPr>
        <p:spPr>
          <a:xfrm flipH="false" flipV="false" rot="0">
            <a:off x="1447191" y="2824269"/>
            <a:ext cx="4645152" cy="2644456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69" name="Shape 69"/>
          <p:cNvSpPr txBox="true"/>
          <p:nvPr isPhoto="false">
            <p:ph idx="3" type="body"/>
          </p:nvPr>
        </p:nvSpPr>
        <p:spPr>
          <a:xfrm flipH="false" flipV="false" rot="0">
            <a:off x="6412362" y="2023003"/>
            <a:ext cx="4645152" cy="802236"/>
          </a:xfrm>
          <a:prstGeom prst="rect">
            <a:avLst/>
          </a:prstGeom>
        </p:spPr>
        <p:txBody>
          <a:bodyPr anchor="b">
            <a:normAutofit fontScale="100%" lnSpcReduction="0%"/>
          </a:bodyPr>
          <a:lstStyle>
            <a:defPPr/>
            <a:lvl1pPr indent="0" lvl="0" marL="0">
              <a:lnSpc>
                <a:spcPct val="100000"/>
              </a:lnSpc>
              <a:buNone/>
              <a:defRPr b="false" baseline="0" cap="all" sz="2200">
                <a:solidFill>
                  <a:schemeClr val="accent1"/>
                </a:solidFill>
              </a:defRPr>
            </a:lvl1pPr>
            <a:lvl2pPr indent="0" lvl="1" marL="457200">
              <a:buNone/>
              <a:defRPr b="true" sz="2000"/>
            </a:lvl2pPr>
            <a:lvl3pPr indent="0" lvl="2" marL="914400">
              <a:buNone/>
              <a:defRPr b="true" sz="1800"/>
            </a:lvl3pPr>
            <a:lvl4pPr indent="0" lvl="3" marL="1371600">
              <a:buNone/>
              <a:defRPr b="true" sz="1600"/>
            </a:lvl4pPr>
            <a:lvl5pPr indent="0" lvl="4" marL="1828800">
              <a:buNone/>
              <a:defRPr b="true" sz="1600"/>
            </a:lvl5pPr>
            <a:lvl6pPr indent="0" lvl="5" marL="2286000">
              <a:buNone/>
              <a:defRPr b="true" sz="1600"/>
            </a:lvl6pPr>
            <a:lvl7pPr indent="0" lvl="6" marL="2743200">
              <a:buNone/>
              <a:defRPr b="true" sz="1600"/>
            </a:lvl7pPr>
            <a:lvl8pPr indent="0" lvl="7" marL="3200400">
              <a:buNone/>
              <a:defRPr b="true" sz="1600"/>
            </a:lvl8pPr>
            <a:lvl9pPr indent="0" lvl="8" marL="3657600">
              <a:buNone/>
              <a:defRPr b="true" sz="16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70" name="Shape 70"/>
          <p:cNvSpPr txBox="true"/>
          <p:nvPr isPhoto="false">
            <p:ph idx="4" type="body"/>
          </p:nvPr>
        </p:nvSpPr>
        <p:spPr>
          <a:xfrm flipH="false" flipV="false" rot="0">
            <a:off x="6412362" y="2821491"/>
            <a:ext cx="4645152" cy="2637371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71" name="Shape 71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0000">
                    <a:tint val="75000"/>
                  </a:srgbClr>
                </a:solidFill>
              </a:rPr>
              <a:t>06.02.2026</a:t>
            </a:r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hidden="false" id="72" name="Shape 72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hidden="false" id="73" name="Shape 73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fld id="{94A5741C-6BC4-4233-AF40-DBC41DFB0F72}" type="slidenum">
              <a:rPr>
                <a:solidFill>
                  <a:srgbClr val="B71E42"/>
                </a:solidFill>
              </a:rPr>
              <a:t>&lt;#&gt;</a:t>
            </a:fld>
            <a:endParaRPr>
              <a:solidFill>
                <a:srgbClr val="B71E42"/>
              </a:solidFill>
            </a:endParaRPr>
          </a:p>
        </p:txBody>
      </p:sp>
      <p:sp>
        <p:nvSpPr>
          <p:cNvPr hidden="false" id="74" name="Shape 74"/>
          <p:cNvSpPr txBox="false"/>
          <p:nvPr isPhoto="false"/>
        </p:nvSpPr>
        <p:spPr>
          <a:xfrm flipH="false" flipV="false" rot="0">
            <a:off x="1453896" y="1847088"/>
            <a:ext cx="9607522" cy="0"/>
          </a:xfrm>
          <a:prstGeom prst="line">
            <a:avLst/>
          </a:prstGeom>
          <a:ln w="31750">
            <a:solidFill>
              <a:schemeClr val="accent1"/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</p:spTree>
  </p:cSld>
</p:sldLayout>
</file>

<file path=ppt/slideLayouts/slideLayout8.xml><?xml version="1.0" encoding="utf-8"?>
<p:sldLayout xmlns:a="http://schemas.openxmlformats.org/drawingml/2006/main" xmlns:a14="http://schemas.microsoft.com/office/drawing/2010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objTx">
  <p:cSld name="Title, Text and Object">
    <p:spTree>
      <p:nvGrpSpPr>
        <p:cNvPr hidden="false" id="82" name="GroupShape 82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83" name="Shape 83"/>
          <p:cNvSpPr txBox="true"/>
          <p:nvPr isPhoto="false">
            <p:ph idx="0" type="title"/>
          </p:nvPr>
        </p:nvSpPr>
        <p:spPr>
          <a:xfrm flipH="false" flipV="false" rot="0">
            <a:off x="1444671" y="798973"/>
            <a:ext cx="3273099" cy="2247117"/>
          </a:xfrm>
          <a:prstGeom prst="rect">
            <a:avLst/>
          </a:prstGeom>
        </p:spPr>
        <p:txBody>
          <a:bodyPr anchor="b">
            <a:normAutofit fontScale="100%" lnSpcReduction="0%"/>
          </a:bodyPr>
          <a:lstStyle>
            <a:defPPr/>
            <a:lvl1pPr algn="l" lvl="0">
              <a:defRPr sz="2400"/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84" name="Shape 84"/>
          <p:cNvSpPr txBox="true"/>
          <p:nvPr isPhoto="false">
            <p:ph idx="1" type="body"/>
          </p:nvPr>
        </p:nvSpPr>
        <p:spPr>
          <a:xfrm flipH="false" flipV="false" rot="0">
            <a:off x="5043714" y="798974"/>
            <a:ext cx="6012470" cy="4658826"/>
          </a:xfrm>
          <a:prstGeom prst="rect">
            <a:avLst/>
          </a:prstGeom>
        </p:spPr>
        <p:txBody>
          <a:bodyPr anchor="ctr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85" name="Shape 85"/>
          <p:cNvSpPr txBox="true"/>
          <p:nvPr isPhoto="false">
            <p:ph idx="2" type="body"/>
          </p:nvPr>
        </p:nvSpPr>
        <p:spPr>
          <a:xfrm flipH="false" flipV="false" rot="0">
            <a:off x="1444671" y="3205491"/>
            <a:ext cx="3275013" cy="2248180"/>
          </a:xfrm>
          <a:prstGeom prst="rect">
            <a:avLst/>
          </a:prstGeom>
        </p:spPr>
        <p:txBody>
          <a:bodyPr/>
          <a:lstStyle>
            <a:defPPr/>
            <a:lvl1pPr algn="l" indent="0" lvl="0" marL="0">
              <a:buNone/>
              <a:defRPr sz="1600"/>
            </a:lvl1pPr>
            <a:lvl2pPr indent="0" lvl="1" marL="457200">
              <a:buNone/>
              <a:defRPr sz="1400"/>
            </a:lvl2pPr>
            <a:lvl3pPr indent="0" lvl="2" marL="914400">
              <a:buNone/>
              <a:defRPr sz="1200"/>
            </a:lvl3pPr>
            <a:lvl4pPr indent="0" lvl="3" marL="1371600">
              <a:buNone/>
              <a:defRPr sz="1000"/>
            </a:lvl4pPr>
            <a:lvl5pPr indent="0" lvl="4" marL="1828800">
              <a:buNone/>
              <a:defRPr sz="1000"/>
            </a:lvl5pPr>
            <a:lvl6pPr indent="0" lvl="5" marL="2286000">
              <a:buNone/>
              <a:defRPr sz="1000"/>
            </a:lvl6pPr>
            <a:lvl7pPr indent="0" lvl="6" marL="2743200">
              <a:buNone/>
              <a:defRPr sz="1000"/>
            </a:lvl7pPr>
            <a:lvl8pPr indent="0" lvl="7" marL="3200400">
              <a:buNone/>
              <a:defRPr sz="1000"/>
            </a:lvl8pPr>
            <a:lvl9pPr indent="0" lvl="8" marL="3657600">
              <a:buNone/>
              <a:defRPr sz="10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86" name="Shape 86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0000">
                    <a:tint val="75000"/>
                  </a:srgbClr>
                </a:solidFill>
              </a:rPr>
              <a:t>06.02.2026</a:t>
            </a:r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hidden="false" id="87" name="Shape 87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hidden="false" id="88" name="Shape 88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fld id="{66607301-C5C9-4622-8700-CC4CF5AB0F3C}" type="slidenum">
              <a:rPr>
                <a:solidFill>
                  <a:srgbClr val="B71E42"/>
                </a:solidFill>
              </a:rPr>
              <a:t>&lt;#&gt;</a:t>
            </a:fld>
            <a:endParaRPr>
              <a:solidFill>
                <a:srgbClr val="B71E42"/>
              </a:solidFill>
            </a:endParaRPr>
          </a:p>
        </p:txBody>
      </p:sp>
      <p:sp>
        <p:nvSpPr>
          <p:cNvPr hidden="false" id="89" name="Shape 89"/>
          <p:cNvSpPr txBox="false"/>
          <p:nvPr isPhoto="false"/>
        </p:nvSpPr>
        <p:spPr>
          <a:xfrm flipH="false" flipV="false" rot="0">
            <a:off x="1448280" y="3205491"/>
            <a:ext cx="3269490" cy="0"/>
          </a:xfrm>
          <a:prstGeom prst="line">
            <a:avLst/>
          </a:prstGeom>
          <a:ln w="31750">
            <a:solidFill>
              <a:schemeClr val="accent1"/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</p:spTree>
  </p:cSld>
</p:sldLayout>
</file>

<file path=ppt/slideLayouts/slideLayout9.xml><?xml version="1.0" encoding="utf-8"?>
<p:sldLayout xmlns:a="http://schemas.openxmlformats.org/drawingml/2006/main" xmlns:a14="http://schemas.microsoft.com/office/drawing/2010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picTx">
  <p:cSld name="Title and Picture">
    <p:spTree>
      <p:nvGrpSpPr>
        <p:cNvPr hidden="false" id="97" name="GroupShape 97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grpSp>
        <p:nvGrpSpPr>
          <p:cNvPr hidden="false" id="98" name="Shape 98"/>
          <p:cNvGrpSpPr/>
          <p:nvPr isPhoto="false"/>
        </p:nvGrpSpPr>
        <p:grpSpPr>
          <a:xfrm flipH="false" flipV="false" rot="0">
            <a:off x="7477387" y="482170"/>
            <a:ext cx="4074532" cy="5149101"/>
            <a:chOff x="0" y="0"/>
            <a:chExt cx="4074532" cy="5149101"/>
          </a:xfrm>
        </p:grpSpPr>
        <p:sp>
          <p:nvSpPr>
            <p:cNvPr hidden="false" id="99" name="Shape 99"/>
            <p:cNvSpPr txBox="false"/>
            <p:nvPr isPhoto="false"/>
          </p:nvSpPr>
          <p:spPr>
            <a:xfrm flipH="false" flipV="false" rot="0">
              <a:off x="0" y="0"/>
              <a:ext cx="4074532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>
              <a:noFill/>
            </a:ln>
          </p:spPr>
        </p:sp>
        <p:sp>
          <p:nvSpPr>
            <p:cNvPr hidden="false" id="100" name="Shape 100"/>
            <p:cNvSpPr txBox="false"/>
            <p:nvPr isPhoto="false"/>
          </p:nvSpPr>
          <p:spPr>
            <a:xfrm flipH="false" flipV="false" rot="0">
              <a:off x="313059" y="330335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</a:gradFill>
            <a:ln w="50800">
              <a:solidFill>
                <a:srgbClr val="191919"/>
              </a:solidFill>
              <a:prstDash val="solid"/>
            </a:ln>
          </p:spPr>
        </p:sp>
      </p:grpSp>
      <p:sp>
        <p:nvSpPr>
          <p:cNvPr hidden="false" id="101" name="Shape 101"/>
          <p:cNvSpPr txBox="true"/>
          <p:nvPr isPhoto="false">
            <p:ph idx="0" type="title"/>
          </p:nvPr>
        </p:nvSpPr>
        <p:spPr>
          <a:xfrm flipH="false" flipV="false" rot="0">
            <a:off x="1451206" y="1129513"/>
            <a:ext cx="5532327" cy="1830584"/>
          </a:xfrm>
          <a:prstGeom prst="rect">
            <a:avLst/>
          </a:prstGeom>
        </p:spPr>
        <p:txBody>
          <a:bodyPr anchor="b">
            <a:normAutofit fontScale="100%" lnSpcReduction="0%"/>
          </a:bodyPr>
          <a:lstStyle>
            <a:defPPr/>
            <a:lvl1pPr lvl="0">
              <a:defRPr sz="3200"/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102" name="Shape 102"/>
          <p:cNvSpPr txBox="true"/>
          <p:nvPr isPhoto="false">
            <p:ph idx="1" type="body"/>
          </p:nvPr>
        </p:nvSpPr>
        <p:spPr>
          <a:xfrm flipH="false" flipV="false" rot="0">
            <a:off x="8124389" y="1122542"/>
            <a:ext cx="2791170" cy="386632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txBody>
          <a:bodyPr anchor="t"/>
          <a:lstStyle>
            <a:defPPr/>
            <a:lvl1pPr algn="ctr" indent="0" lvl="0" marL="0">
              <a:buNone/>
              <a:defRPr sz="3200"/>
            </a:lvl1pPr>
            <a:lvl2pPr indent="0" lvl="1" marL="457200">
              <a:buNone/>
              <a:defRPr sz="2800"/>
            </a:lvl2pPr>
            <a:lvl3pPr indent="0" lvl="2" marL="914400">
              <a:buNone/>
              <a:defRPr sz="2400"/>
            </a:lvl3pPr>
            <a:lvl4pPr indent="0" lvl="3" marL="1371600">
              <a:buNone/>
              <a:defRPr sz="2000"/>
            </a:lvl4pPr>
            <a:lvl5pPr indent="0" lvl="4" marL="1828800">
              <a:buNone/>
              <a:defRPr sz="2000"/>
            </a:lvl5pPr>
            <a:lvl6pPr indent="0" lvl="5" marL="2286000">
              <a:buNone/>
              <a:defRPr sz="2000"/>
            </a:lvl6pPr>
            <a:lvl7pPr indent="0" lvl="6" marL="2743200">
              <a:buNone/>
              <a:defRPr sz="2000"/>
            </a:lvl7pPr>
            <a:lvl8pPr indent="0" lvl="7" marL="3200400">
              <a:buNone/>
              <a:defRPr sz="2000"/>
            </a:lvl8pPr>
            <a:lvl9pPr indent="0" lvl="8" marL="3657600">
              <a:buNone/>
              <a:defRPr sz="2000"/>
            </a:lvl9pPr>
          </a:lstStyle>
          <a:p>
            <a:r>
              <a:t>Вставка рисунка</a:t>
            </a:r>
          </a:p>
        </p:txBody>
      </p:sp>
      <p:sp>
        <p:nvSpPr>
          <p:cNvPr hidden="false" id="103" name="Shape 103"/>
          <p:cNvSpPr txBox="true"/>
          <p:nvPr isPhoto="false">
            <p:ph idx="2" type="body"/>
          </p:nvPr>
        </p:nvSpPr>
        <p:spPr>
          <a:xfrm flipH="false" flipV="false" rot="0">
            <a:off x="1450329" y="3145992"/>
            <a:ext cx="5524404" cy="2003742"/>
          </a:xfrm>
          <a:prstGeom prst="rect">
            <a:avLst/>
          </a:prstGeom>
        </p:spPr>
        <p:txBody>
          <a:bodyPr>
            <a:normAutofit fontScale="100%" lnSpcReduction="0%"/>
          </a:bodyPr>
          <a:lstStyle>
            <a:defPPr/>
            <a:lvl1pPr algn="l" indent="0" lvl="0" marL="0">
              <a:buNone/>
              <a:defRPr sz="1800"/>
            </a:lvl1pPr>
            <a:lvl2pPr indent="0" lvl="1" marL="457200">
              <a:buNone/>
              <a:defRPr sz="1400"/>
            </a:lvl2pPr>
            <a:lvl3pPr indent="0" lvl="2" marL="914400">
              <a:buNone/>
              <a:defRPr sz="1200"/>
            </a:lvl3pPr>
            <a:lvl4pPr indent="0" lvl="3" marL="1371600">
              <a:buNone/>
              <a:defRPr sz="1000"/>
            </a:lvl4pPr>
            <a:lvl5pPr indent="0" lvl="4" marL="1828800">
              <a:buNone/>
              <a:defRPr sz="1000"/>
            </a:lvl5pPr>
            <a:lvl6pPr indent="0" lvl="5" marL="2286000">
              <a:buNone/>
              <a:defRPr sz="1000"/>
            </a:lvl6pPr>
            <a:lvl7pPr indent="0" lvl="6" marL="2743200">
              <a:buNone/>
              <a:defRPr sz="1000"/>
            </a:lvl7pPr>
            <a:lvl8pPr indent="0" lvl="7" marL="3200400">
              <a:buNone/>
              <a:defRPr sz="1000"/>
            </a:lvl8pPr>
            <a:lvl9pPr indent="0" lvl="8" marL="3657600">
              <a:buNone/>
              <a:defRPr sz="10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104" name="Shape 104"/>
          <p:cNvSpPr txBox="true"/>
          <p:nvPr isPhoto="false">
            <p:ph idx="10" type="dt"/>
          </p:nvPr>
        </p:nvSpPr>
        <p:spPr>
          <a:xfrm flipH="false" flipV="false" rot="0">
            <a:off x="1447382" y="5469856"/>
            <a:ext cx="5527351" cy="320123"/>
          </a:xfrm>
          <a:prstGeom prst="rect">
            <a:avLst/>
          </a:prstGeom>
        </p:spPr>
        <p:txBody>
          <a:bodyPr/>
          <a:lstStyle>
            <a:defPPr/>
            <a:lvl1pPr algn="l" lvl="0"/>
          </a:lstStyle>
          <a:p>
            <a:r>
              <a:rPr>
                <a:solidFill>
                  <a:srgbClr val="000000">
                    <a:tint val="75000"/>
                  </a:srgbClr>
                </a:solidFill>
              </a:rPr>
              <a:t>06.02.2026</a:t>
            </a:r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hidden="false" id="105" name="Shape 105"/>
          <p:cNvSpPr txBox="true"/>
          <p:nvPr isPhoto="false">
            <p:ph idx="11" type="ftr"/>
          </p:nvPr>
        </p:nvSpPr>
        <p:spPr>
          <a:xfrm flipH="false" flipV="false" rot="0">
            <a:off x="1447382" y="318640"/>
            <a:ext cx="5541003" cy="320931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hidden="false" id="106" name="Shape 106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fld id="{7326A6C9-2054-4C0C-90A2-1278A55632B5}" type="slidenum">
              <a:rPr>
                <a:solidFill>
                  <a:srgbClr val="B71E42"/>
                </a:solidFill>
              </a:rPr>
              <a:t>&lt;#&gt;</a:t>
            </a:fld>
            <a:endParaRPr>
              <a:solidFill>
                <a:srgbClr val="B71E42"/>
              </a:solidFill>
            </a:endParaRPr>
          </a:p>
        </p:txBody>
      </p:sp>
      <p:sp>
        <p:nvSpPr>
          <p:cNvPr hidden="false" id="107" name="Shape 107"/>
          <p:cNvSpPr txBox="false"/>
          <p:nvPr isPhoto="false"/>
        </p:nvSpPr>
        <p:spPr>
          <a:xfrm flipH="false" flipV="false" rot="0">
            <a:off x="1447382" y="3143605"/>
            <a:ext cx="5527351" cy="0"/>
          </a:xfrm>
          <a:prstGeom prst="line">
            <a:avLst/>
          </a:prstGeom>
          <a:ln w="31750">
            <a:solidFill>
              <a:schemeClr val="accent1"/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</p:spTree>
  </p:cSld>
</p:sldLayout>
</file>

<file path=ppt/slideMasters/_rels/slideMaster1.xml.rels><?xml version="1.0" encoding="UTF-8" standalone="no" ?>
<Relationships xmlns="http://schemas.openxmlformats.org/package/2006/relationships">
  <Relationship Id="rId3" Target="../slideLayouts/slideLayout2.xml" Type="http://schemas.openxmlformats.org/officeDocument/2006/relationships/slideLayout"/>
  <Relationship Id="rId11" Target="../slideLayouts/slideLayout10.xml" Type="http://schemas.openxmlformats.org/officeDocument/2006/relationships/slideLayout"/>
  <Relationship Id="rId8" Target="../slideLayouts/slideLayout7.xml" Type="http://schemas.openxmlformats.org/officeDocument/2006/relationships/slideLayout"/>
  <Relationship Id="rId16" Target="../media/1.jpeg" Type="http://schemas.openxmlformats.org/officeDocument/2006/relationships/image"/>
  <Relationship Id="rId5" Target="../slideLayouts/slideLayout4.xml" Type="http://schemas.openxmlformats.org/officeDocument/2006/relationships/slideLayout"/>
  <Relationship Id="rId12" Target="../slideLayouts/slideLayout11.xml" Type="http://schemas.openxmlformats.org/officeDocument/2006/relationships/slideLayout"/>
  <Relationship Id="rId4" Target="../slideLayouts/slideLayout3.xml" Type="http://schemas.openxmlformats.org/officeDocument/2006/relationships/slideLayout"/>
  <Relationship Id="rId10" Target="../slideLayouts/slideLayout9.xml" Type="http://schemas.openxmlformats.org/officeDocument/2006/relationships/slideLayout"/>
  <Relationship Id="rId6" Target="../slideLayouts/slideLayout5.xml" Type="http://schemas.openxmlformats.org/officeDocument/2006/relationships/slideLayout"/>
  <Relationship Id="rId2" Target="../slideLayouts/slideLayout1.xml" Type="http://schemas.openxmlformats.org/officeDocument/2006/relationships/slideLayout"/>
  <Relationship Id="rId1" Target="../theme/theme1.xml" Type="http://schemas.openxmlformats.org/officeDocument/2006/relationships/theme"/>
  <Relationship Id="rId14" Target="../slideLayouts/slideLayout13.xml" Type="http://schemas.openxmlformats.org/officeDocument/2006/relationships/slideLayout"/>
  <Relationship Id="rId15" Target="../slideLayouts/slideLayout14.xml" Type="http://schemas.openxmlformats.org/officeDocument/2006/relationships/slideLayout"/>
  <Relationship Id="rId9" Target="../slideLayouts/slideLayout8.xml" Type="http://schemas.openxmlformats.org/officeDocument/2006/relationships/slideLayout"/>
  <Relationship Id="rId7" Target="../slideLayouts/slideLayout6.xml" Type="http://schemas.openxmlformats.org/officeDocument/2006/relationships/slideLayout"/>
  <Relationship Id="rId13" Target="../slideLayouts/slideLayout12.xml" Type="http://schemas.openxmlformats.org/officeDocument/2006/relationships/slideLayout"/>
</Relationships>

</file>

<file path=ppt/slideMasters/slideMaster1.xml><?xml version="1.0" encoding="utf-8"?>
<p:sldMaster xmlns:a="http://schemas.openxmlformats.org/drawingml/2006/main" xmlns:a14="http://schemas.microsoft.com/office/drawing/2010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>
  <p:cSld name="">
    <p:bg>
      <p:bgRef idx="1003">
        <a:schemeClr val="bg2"/>
      </p:bgRef>
    </p:bg>
    <p:spTree>
      <p:nvGrpSpPr>
        <p:cNvPr hidden="false" id="1" name="GroupShape 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" name="Shape 2"/>
          <p:cNvSpPr txBox="false"/>
          <p:nvPr isPhoto="false"/>
        </p:nvSpPr>
        <p:spPr>
          <a:xfrm flipH="false" flipV="false" rot="0">
            <a:off x="0" y="2019476"/>
            <a:ext cx="12192000" cy="4105940"/>
          </a:xfrm>
          <a:prstGeom prst="rect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</a:gradFill>
          <a:ln>
            <a:noFill/>
          </a:ln>
        </p:spPr>
      </p:sp>
      <p:pic>
        <p:nvPicPr>
          <p:cNvPr hidden="false" id="4" name="Picture 4"/>
          <p:cNvPicPr preferRelativeResize="true"/>
          <p:nvPr isPhoto="false"/>
        </p:nvPicPr>
        <p:blipFill>
          <a:blip r:embed="rId16"/>
          <a:srcRect b="-1562" l="0" r="0" t="0"/>
          <a:stretch/>
        </p:blipFill>
        <p:spPr>
          <a:xfrm flipH="false" flipV="false" rot="0">
            <a:off x="0" y="6126480"/>
            <a:ext cx="12192000" cy="742950"/>
          </a:xfrm>
          <a:prstGeom prst="rect">
            <a:avLst/>
          </a:prstGeom>
        </p:spPr>
      </p:pic>
      <p:sp>
        <p:nvSpPr>
          <p:cNvPr hidden="false" id="5" name="Shape 5"/>
          <p:cNvSpPr txBox="true"/>
          <p:nvPr isPhoto="false">
            <p:ph idx="0" type="title"/>
          </p:nvPr>
        </p:nvSpPr>
        <p:spPr>
          <a:xfrm flipH="false" flipV="false" rot="0">
            <a:off x="1451579" y="804519"/>
            <a:ext cx="9603275" cy="1049234"/>
          </a:xfrm>
          <a:prstGeom prst="rect">
            <a:avLst/>
          </a:prstGeom>
        </p:spPr>
        <p:txBody>
          <a:bodyPr anchor="t" bIns="45720" lIns="91440" rIns="91440" tIns="45720" vert="horz">
            <a:normAutofit fontScale="100%" lnSpcReduction="0%"/>
          </a:bodyPr>
          <a:p>
            <a:r>
              <a:t>Образец заголовка</a:t>
            </a:r>
          </a:p>
        </p:txBody>
      </p:sp>
      <p:sp>
        <p:nvSpPr>
          <p:cNvPr hidden="false" id="6" name="Shape 6"/>
          <p:cNvSpPr txBox="true"/>
          <p:nvPr isPhoto="false">
            <p:ph idx="1" type="body"/>
          </p:nvPr>
        </p:nvSpPr>
        <p:spPr>
          <a:xfrm flipH="false" flipV="false" rot="0">
            <a:off x="1451579" y="2015732"/>
            <a:ext cx="9603275" cy="3450613"/>
          </a:xfrm>
          <a:prstGeom prst="rect">
            <a:avLst/>
          </a:prstGeom>
        </p:spPr>
        <p:txBody>
          <a:bodyPr bIns="45720" lIns="91440" rIns="91440" tIns="45720" vert="horz">
            <a:normAutofit fontScale="100%" lnSpcReduction="0%"/>
          </a:bodyPr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7" name="Shape 7"/>
          <p:cNvSpPr txBox="true"/>
          <p:nvPr isPhoto="false">
            <p:ph idx="2" type="dt"/>
          </p:nvPr>
        </p:nvSpPr>
        <p:spPr>
          <a:xfrm flipH="false" flipV="false" rot="0">
            <a:off x="7554138" y="330370"/>
            <a:ext cx="3500715" cy="309201"/>
          </a:xfrm>
          <a:prstGeom prst="rect">
            <a:avLst/>
          </a:prstGeom>
        </p:spPr>
        <p:txBody>
          <a:bodyPr anchor="ctr" bIns="45720" lIns="91440" rIns="91440" tIns="45720" vert="horz"/>
          <a:lstStyle>
            <a:defPPr/>
            <a:lvl1pPr algn="r" indent="0" lvl="0" marL="0">
              <a:defRPr sz="1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>
                <a:solidFill>
                  <a:srgbClr val="000000">
                    <a:tint val="75000"/>
                  </a:srgbClr>
                </a:solidFill>
              </a:rPr>
              <a:t>06.02.2026</a:t>
            </a:r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hidden="false" id="8" name="Shape 8"/>
          <p:cNvSpPr txBox="true"/>
          <p:nvPr isPhoto="false">
            <p:ph idx="3" type="ftr"/>
          </p:nvPr>
        </p:nvSpPr>
        <p:spPr>
          <a:xfrm flipH="false" flipV="false" rot="0">
            <a:off x="1451579" y="329307"/>
            <a:ext cx="5938836" cy="309201"/>
          </a:xfrm>
          <a:prstGeom prst="rect">
            <a:avLst/>
          </a:prstGeom>
        </p:spPr>
        <p:txBody>
          <a:bodyPr anchor="ctr" bIns="45720" lIns="91440" rIns="91440" tIns="45720" vert="horz"/>
          <a:lstStyle>
            <a:defPPr/>
            <a:lvl1pPr algn="l" indent="0" lvl="0" marL="0">
              <a:defRPr sz="1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hidden="false" id="9" name="Shape 9"/>
          <p:cNvSpPr txBox="true"/>
          <p:nvPr isPhoto="false">
            <p:ph idx="4" type="sldNum"/>
          </p:nvPr>
        </p:nvSpPr>
        <p:spPr>
          <a:xfrm flipH="false" flipV="false" rot="0">
            <a:off x="480060" y="798973"/>
            <a:ext cx="811018" cy="503577"/>
          </a:xfrm>
          <a:prstGeom prst="rect">
            <a:avLst/>
          </a:prstGeom>
        </p:spPr>
        <p:txBody>
          <a:bodyPr anchor="t" bIns="45720" lIns="91440" rIns="91440" tIns="45720" vert="horz"/>
          <a:lstStyle>
            <a:defPPr/>
            <a:lvl1pPr algn="r" indent="0" lvl="0" marL="0">
              <a:defRPr sz="28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43E5B13-F95E-4173-95CE-C839891073CC}" type="slidenum">
              <a:rPr>
                <a:solidFill>
                  <a:srgbClr val="B71E42"/>
                </a:solidFill>
              </a:rPr>
              <a:t>&lt;#&gt;</a:t>
            </a:fld>
            <a:endParaRPr>
              <a:solidFill>
                <a:srgbClr val="B71E42"/>
              </a:solidFill>
            </a:endParaRPr>
          </a:p>
        </p:txBody>
      </p:sp>
      <p:sp>
        <p:nvSpPr>
          <p:cNvPr hidden="false" id="10" name="Shape 10"/>
          <p:cNvSpPr txBox="false"/>
          <p:nvPr isPhoto="false"/>
        </p:nvSpPr>
        <p:spPr>
          <a:xfrm flipH="false" flipV="false" rot="0"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xStyles>
    <p:titleStyle>
      <a:defPPr/>
      <a:lvl1pPr algn="l" lvl="0">
        <a:lnSpc>
          <a:spcPct val="90000"/>
        </a:lnSpc>
        <a:buNone/>
        <a:defRPr b="false" cap="all" i="false" sz="3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defPPr/>
      <a:lvl1pPr algn="l" indent="-228600" lvl="0" marL="228600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algn="l" indent="-228600" lvl="1" marL="685800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/>
        <a:buChar char="•"/>
        <a:defRPr baseline="0" cap="none" sz="1800">
          <a:solidFill>
            <a:schemeClr val="tx1"/>
          </a:solidFill>
          <a:latin typeface="+mn-lt"/>
          <a:ea typeface="+mn-ea"/>
          <a:cs typeface="+mn-cs"/>
        </a:defRPr>
      </a:lvl2pPr>
      <a:lvl3pPr algn="l" indent="-228600" lvl="2" marL="1143000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algn="l" indent="-228600" lvl="3" marL="1600200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/>
        <a:buChar char="•"/>
        <a:defRPr baseline="0" cap="none" sz="1400">
          <a:solidFill>
            <a:schemeClr val="tx1"/>
          </a:solidFill>
          <a:latin typeface="+mn-lt"/>
          <a:ea typeface="+mn-ea"/>
          <a:cs typeface="+mn-cs"/>
        </a:defRPr>
      </a:lvl4pPr>
      <a:lvl5pPr algn="l" indent="-228600" lvl="4" marL="2057400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/>
        <a:buChar char="•"/>
        <a:defRPr sz="1200">
          <a:solidFill>
            <a:schemeClr val="tx1"/>
          </a:solidFill>
          <a:latin typeface="+mn-lt"/>
          <a:ea typeface="+mn-ea"/>
          <a:cs typeface="+mn-cs"/>
        </a:defRPr>
      </a:lvl5pPr>
      <a:lvl6pPr algn="l" indent="-228600" lvl="5" marL="2514600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/>
        <a:buChar char="•"/>
        <a:defRPr sz="1200">
          <a:solidFill>
            <a:schemeClr val="tx1"/>
          </a:solidFill>
          <a:latin typeface="+mn-lt"/>
          <a:ea typeface="+mn-ea"/>
          <a:cs typeface="+mn-cs"/>
        </a:defRPr>
      </a:lvl6pPr>
      <a:lvl7pPr algn="l" indent="-228600" lvl="6" marL="2971800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/>
        <a:buChar char="•"/>
        <a:defRPr sz="1200">
          <a:solidFill>
            <a:schemeClr val="tx1"/>
          </a:solidFill>
          <a:latin typeface="+mn-lt"/>
          <a:ea typeface="+mn-ea"/>
          <a:cs typeface="+mn-cs"/>
        </a:defRPr>
      </a:lvl7pPr>
      <a:lvl8pPr algn="l" indent="-228600" lvl="7" marL="3429000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/>
        <a:buChar char="•"/>
        <a:defRPr baseline="0" sz="1200">
          <a:solidFill>
            <a:schemeClr val="tx1"/>
          </a:solidFill>
          <a:latin typeface="+mn-lt"/>
          <a:ea typeface="+mn-ea"/>
          <a:cs typeface="+mn-cs"/>
        </a:defRPr>
      </a:lvl8pPr>
      <a:lvl9pPr algn="l" indent="-228600" lvl="8" marL="3886200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/>
        <a:buChar char="•"/>
        <a:defRPr baseline="0" sz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/>
      <a:lvl1pPr algn="l" indent="0" lvl="0" marL="0">
        <a:defRPr sz="1800">
          <a:latin typeface="+mn-lt"/>
          <a:ea typeface="+mn-ea"/>
          <a:cs typeface="+mn-cs"/>
        </a:defRPr>
      </a:lvl1pPr>
      <a:lvl2pPr algn="l" indent="0" lvl="1" marL="457200">
        <a:defRPr sz="1800">
          <a:latin typeface="+mn-lt"/>
          <a:ea typeface="+mn-ea"/>
          <a:cs typeface="+mn-cs"/>
        </a:defRPr>
      </a:lvl2pPr>
      <a:lvl3pPr algn="l" indent="0" lvl="2" marL="914400">
        <a:defRPr sz="1800">
          <a:latin typeface="+mn-lt"/>
          <a:ea typeface="+mn-ea"/>
          <a:cs typeface="+mn-cs"/>
        </a:defRPr>
      </a:lvl3pPr>
      <a:lvl4pPr algn="l" indent="0" lvl="3" marL="1371600">
        <a:defRPr sz="1800">
          <a:latin typeface="+mn-lt"/>
          <a:ea typeface="+mn-ea"/>
          <a:cs typeface="+mn-cs"/>
        </a:defRPr>
      </a:lvl4pPr>
      <a:lvl5pPr algn="l" indent="0" lvl="4" marL="1828800">
        <a:defRPr sz="1800">
          <a:latin typeface="+mn-lt"/>
          <a:ea typeface="+mn-ea"/>
          <a:cs typeface="+mn-cs"/>
        </a:defRPr>
      </a:lvl5pPr>
      <a:lvl6pPr algn="l" indent="0" lvl="5" marL="2286000">
        <a:defRPr sz="1800">
          <a:latin typeface="+mn-lt"/>
          <a:ea typeface="+mn-ea"/>
          <a:cs typeface="+mn-cs"/>
        </a:defRPr>
      </a:lvl6pPr>
      <a:lvl7pPr algn="l" indent="0" lvl="6" marL="2743200">
        <a:defRPr sz="1800">
          <a:latin typeface="+mn-lt"/>
          <a:ea typeface="+mn-ea"/>
          <a:cs typeface="+mn-cs"/>
        </a:defRPr>
      </a:lvl7pPr>
      <a:lvl8pPr algn="l" indent="0" lvl="7" marL="3200400">
        <a:defRPr sz="1800">
          <a:latin typeface="+mn-lt"/>
          <a:ea typeface="+mn-ea"/>
          <a:cs typeface="+mn-cs"/>
        </a:defRPr>
      </a:lvl8pPr>
      <a:lvl9pPr algn="l" indent="0" lvl="8" marL="3657600">
        <a:defRPr sz="1800"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 ?>
<Relationships xmlns="http://schemas.openxmlformats.org/package/2006/relationships">
  <Relationship Id="rId1" Target="../media/6.png" Type="http://schemas.openxmlformats.org/officeDocument/2006/relationships/image"/>
  <Relationship Id="rId3" Target="../slideLayouts/slideLayout1.xml" Type="http://schemas.openxmlformats.org/officeDocument/2006/relationships/slideLayout"/>
  <Relationship Id="rId2" Target="../media/7.jpeg" Type="http://schemas.openxmlformats.org/officeDocument/2006/relationships/image"/>
</Relationships>

</file>

<file path=ppt/slides/_rels/slide2.xml.rels><?xml version="1.0" encoding="UTF-8" standalone="no" ?>
<Relationships xmlns="http://schemas.openxmlformats.org/package/2006/relationships">
  <Relationship Id="rId4" Target="../media/11.png" Type="http://schemas.openxmlformats.org/officeDocument/2006/relationships/image"/>
  <Relationship Id="rId1" Target="../media/8.svg" Type="http://schemas.openxmlformats.org/officeDocument/2006/relationships/image"/>
  <Relationship Id="rId8" Target="../slideLayouts/slideLayout1.xml" Type="http://schemas.openxmlformats.org/officeDocument/2006/relationships/slideLayout"/>
  <Relationship Id="rId7" Target="../media/7.jpeg" Type="http://schemas.openxmlformats.org/officeDocument/2006/relationships/image"/>
  <Relationship Id="rId5" Target="../media/12.png" Type="http://schemas.openxmlformats.org/officeDocument/2006/relationships/image"/>
  <Relationship Id="rId3" Target="../media/10.png" Type="http://schemas.openxmlformats.org/officeDocument/2006/relationships/image"/>
  <Relationship Id="rId2" Target="../media/9.png" Type="http://schemas.openxmlformats.org/officeDocument/2006/relationships/image"/>
  <Relationship Id="rId6" Target="../media/13.png" Type="http://schemas.openxmlformats.org/officeDocument/2006/relationships/image"/>
</Relationships>

</file>

<file path=ppt/slides/_rels/slide3.xml.rels><?xml version="1.0" encoding="UTF-8" standalone="no" ?>
<Relationships xmlns="http://schemas.openxmlformats.org/package/2006/relationships">
  <Relationship Id="rId4" Target="../media/7.jpeg" Type="http://schemas.openxmlformats.org/officeDocument/2006/relationships/image"/>
  <Relationship Id="rId1" Target="../media/8.svg" Type="http://schemas.openxmlformats.org/officeDocument/2006/relationships/image"/>
  <Relationship Id="rId5" Target="../slideLayouts/slideLayout1.xml" Type="http://schemas.openxmlformats.org/officeDocument/2006/relationships/slideLayout"/>
  <Relationship Id="rId3" Target="../media/15.png" Type="http://schemas.openxmlformats.org/officeDocument/2006/relationships/image"/>
  <Relationship Id="rId2" Target="../media/14.png" Type="http://schemas.openxmlformats.org/officeDocument/2006/relationships/image"/>
</Relationships>

</file>

<file path=ppt/slides/_rels/slide4.xml.rels><?xml version="1.0" encoding="UTF-8" standalone="no" ?>
<Relationships xmlns="http://schemas.openxmlformats.org/package/2006/relationships">
  <Relationship Id="rId3" Target="../media/17.png" Type="http://schemas.openxmlformats.org/officeDocument/2006/relationships/image"/>
  <Relationship Id="rId11" Target="../media/25.png" Type="http://schemas.openxmlformats.org/officeDocument/2006/relationships/image"/>
  <Relationship Id="rId8" Target="../media/22.png" Type="http://schemas.openxmlformats.org/officeDocument/2006/relationships/image"/>
  <Relationship Id="rId5" Target="../media/19.png" Type="http://schemas.openxmlformats.org/officeDocument/2006/relationships/image"/>
  <Relationship Id="rId12" Target="../media/26.png" Type="http://schemas.openxmlformats.org/officeDocument/2006/relationships/image"/>
  <Relationship Id="rId4" Target="../media/18.png" Type="http://schemas.openxmlformats.org/officeDocument/2006/relationships/image"/>
  <Relationship Id="rId10" Target="../media/24.png" Type="http://schemas.openxmlformats.org/officeDocument/2006/relationships/image"/>
  <Relationship Id="rId6" Target="../media/20.png" Type="http://schemas.openxmlformats.org/officeDocument/2006/relationships/image"/>
  <Relationship Id="rId2" Target="../media/16.png" Type="http://schemas.openxmlformats.org/officeDocument/2006/relationships/image"/>
  <Relationship Id="rId1" Target="../media/8.svg" Type="http://schemas.openxmlformats.org/officeDocument/2006/relationships/image"/>
  <Relationship Id="rId14" Target="../slideLayouts/slideLayout1.xml" Type="http://schemas.openxmlformats.org/officeDocument/2006/relationships/slideLayout"/>
  <Relationship Id="rId9" Target="../media/23.png" Type="http://schemas.openxmlformats.org/officeDocument/2006/relationships/image"/>
  <Relationship Id="rId7" Target="../media/21.png" Type="http://schemas.openxmlformats.org/officeDocument/2006/relationships/image"/>
  <Relationship Id="rId13" Target="../media/7.jpeg" Type="http://schemas.openxmlformats.org/officeDocument/2006/relationships/image"/>
</Relationships>

</file>

<file path=ppt/slides/_rels/slide5.xml.rels><?xml version="1.0" encoding="UTF-8" standalone="no" ?>
<Relationships xmlns="http://schemas.openxmlformats.org/package/2006/relationships">
  <Relationship Id="rId3" Target="../media/28.png" Type="http://schemas.openxmlformats.org/officeDocument/2006/relationships/image"/>
  <Relationship Id="rId11" Target="../media/36.png" Type="http://schemas.openxmlformats.org/officeDocument/2006/relationships/image"/>
  <Relationship Id="rId8" Target="../media/33.png" Type="http://schemas.openxmlformats.org/officeDocument/2006/relationships/image"/>
  <Relationship Id="rId16" Target="../media/7.jpeg" Type="http://schemas.openxmlformats.org/officeDocument/2006/relationships/image"/>
  <Relationship Id="rId5" Target="../media/30.png" Type="http://schemas.openxmlformats.org/officeDocument/2006/relationships/image"/>
  <Relationship Id="rId12" Target="../media/37.png" Type="http://schemas.openxmlformats.org/officeDocument/2006/relationships/image"/>
  <Relationship Id="rId17" Target="../slideLayouts/slideLayout1.xml" Type="http://schemas.openxmlformats.org/officeDocument/2006/relationships/slideLayout"/>
  <Relationship Id="rId4" Target="../media/29.png" Type="http://schemas.openxmlformats.org/officeDocument/2006/relationships/image"/>
  <Relationship Id="rId10" Target="../media/35.png" Type="http://schemas.openxmlformats.org/officeDocument/2006/relationships/image"/>
  <Relationship Id="rId6" Target="../media/31.png" Type="http://schemas.openxmlformats.org/officeDocument/2006/relationships/image"/>
  <Relationship Id="rId2" Target="../media/27.png" Type="http://schemas.openxmlformats.org/officeDocument/2006/relationships/image"/>
  <Relationship Id="rId1" Target="../media/8.svg" Type="http://schemas.openxmlformats.org/officeDocument/2006/relationships/image"/>
  <Relationship Id="rId14" Target="../media/39.png" Type="http://schemas.openxmlformats.org/officeDocument/2006/relationships/image"/>
  <Relationship Id="rId15" Target="../media/40.png" Type="http://schemas.openxmlformats.org/officeDocument/2006/relationships/image"/>
  <Relationship Id="rId9" Target="../media/34.png" Type="http://schemas.openxmlformats.org/officeDocument/2006/relationships/image"/>
  <Relationship Id="rId7" Target="../media/32.png" Type="http://schemas.openxmlformats.org/officeDocument/2006/relationships/image"/>
  <Relationship Id="rId13" Target="../media/38.png" Type="http://schemas.openxmlformats.org/officeDocument/2006/relationships/image"/>
</Relationships>

</file>

<file path=ppt/slides/_rels/slide6.xml.rels><?xml version="1.0" encoding="UTF-8" standalone="no" ?>
<Relationships xmlns="http://schemas.openxmlformats.org/package/2006/relationships">
  <Relationship Id="rId4" Target="../slideLayouts/slideLayout1.xml" Type="http://schemas.openxmlformats.org/officeDocument/2006/relationships/slideLayout"/>
  <Relationship Id="rId1" Target="../media/8.svg" Type="http://schemas.openxmlformats.org/officeDocument/2006/relationships/image"/>
  <Relationship Id="rId3" Target="../media/7.jpeg" Type="http://schemas.openxmlformats.org/officeDocument/2006/relationships/image"/>
  <Relationship Id="rId2" Target="../media/9.png" Type="http://schemas.openxmlformats.org/officeDocument/2006/relationships/image"/>
</Relationships>

</file>

<file path=ppt/slides/_rels/slide7.xml.rels><?xml version="1.0" encoding="UTF-8" standalone="no" ?>
<Relationships xmlns="http://schemas.openxmlformats.org/package/2006/relationships">
  <Relationship Id="rId4" Target="../media/43.png" Type="http://schemas.openxmlformats.org/officeDocument/2006/relationships/image"/>
  <Relationship Id="rId1" Target="../media/8.svg" Type="http://schemas.openxmlformats.org/officeDocument/2006/relationships/image"/>
  <Relationship Id="rId5" Target="../media/7.jpeg" Type="http://schemas.openxmlformats.org/officeDocument/2006/relationships/image"/>
  <Relationship Id="rId3" Target="../media/42.png" Type="http://schemas.openxmlformats.org/officeDocument/2006/relationships/image"/>
  <Relationship Id="rId2" Target="../media/41.png" Type="http://schemas.openxmlformats.org/officeDocument/2006/relationships/image"/>
  <Relationship Id="rId6" Target="../slideLayouts/slideLayout1.xml" Type="http://schemas.openxmlformats.org/officeDocument/2006/relationships/slideLayout"/>
</Relationships>

</file>

<file path=ppt/slides/slide1.xml><?xml version="1.0" encoding="utf-8"?>
<p:sld xmlns:a="http://schemas.openxmlformats.org/drawingml/2006/main" xmlns:a14="http://schemas.microsoft.com/office/drawing/2010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false">
  <p:cSld name="">
    <p:bg>
      <p:bgPr>
        <a:blipFill>
          <a:blip r:embed="rId2"/>
          <a:stretch/>
        </a:blipFill>
      </p:bgPr>
    </p:bg>
    <p:spTree>
      <p:nvGrpSpPr>
        <p:cNvPr hidden="false" id="108" name="GroupShape 108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09" name="Shape 109"/>
          <p:cNvSpPr txBox="false"/>
          <p:nvPr isPhoto="false"/>
        </p:nvSpPr>
        <p:spPr>
          <a:xfrm flipH="false" flipV="false" rot="0">
            <a:off x="0" y="2426271"/>
            <a:ext cx="12192000" cy="1708160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ctr" indent="0" marL="0"/>
            <a:r>
              <a:rPr b="true" sz="3500">
                <a:solidFill>
                  <a:srgbClr val="20599D"/>
                </a:solidFill>
                <a:latin typeface="Montserrat"/>
                <a:ea typeface="Montserrat"/>
                <a:cs typeface="Montserrat"/>
              </a:rPr>
              <a:t>Об участии региона в эксперименте </a:t>
            </a:r>
            <a:endParaRPr b="true" sz="3500">
              <a:solidFill>
                <a:srgbClr val="20599D"/>
              </a:solidFill>
              <a:latin typeface="Montserrat"/>
              <a:ea typeface="Montserrat"/>
              <a:cs typeface="Montserrat"/>
            </a:endParaRPr>
          </a:p>
          <a:p>
            <a:pPr algn="ctr" indent="0" marL="0"/>
            <a:r>
              <a:rPr b="true" sz="3500">
                <a:solidFill>
                  <a:srgbClr val="20599D"/>
                </a:solidFill>
                <a:latin typeface="Montserrat"/>
                <a:ea typeface="Montserrat"/>
                <a:cs typeface="Montserrat"/>
              </a:rPr>
              <a:t>по </a:t>
            </a:r>
            <a:r>
              <a:rPr b="true" sz="3500">
                <a:solidFill>
                  <a:srgbClr val="20599D"/>
                </a:solidFill>
                <a:latin typeface="Montserrat"/>
                <a:ea typeface="Montserrat"/>
                <a:cs typeface="Montserrat"/>
              </a:rPr>
              <a:t>расширению доступности </a:t>
            </a:r>
            <a:endParaRPr b="true" sz="3500">
              <a:solidFill>
                <a:srgbClr val="20599D"/>
              </a:solidFill>
              <a:latin typeface="Montserrat"/>
              <a:ea typeface="Montserrat"/>
              <a:cs typeface="Montserrat"/>
            </a:endParaRPr>
          </a:p>
          <a:p>
            <a:pPr algn="ctr" indent="0" marL="0"/>
            <a:r>
              <a:rPr b="true" sz="3500">
                <a:solidFill>
                  <a:srgbClr val="20599D"/>
                </a:solidFill>
                <a:latin typeface="Montserrat"/>
                <a:ea typeface="Montserrat"/>
                <a:cs typeface="Montserrat"/>
              </a:rPr>
              <a:t>среднего </a:t>
            </a:r>
            <a:r>
              <a:rPr b="true" sz="3500">
                <a:solidFill>
                  <a:srgbClr val="20599D"/>
                </a:solidFill>
                <a:latin typeface="Montserrat"/>
                <a:ea typeface="Montserrat"/>
                <a:cs typeface="Montserrat"/>
              </a:rPr>
              <a:t>профессионального образования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10" name="Shape 110"/>
          <p:cNvSpPr txBox="true"/>
          <p:nvPr isPhoto="false"/>
        </p:nvSpPr>
        <p:spPr>
          <a:xfrm flipH="false" flipV="false" rot="0">
            <a:off x="1482858" y="685207"/>
            <a:ext cx="9372600" cy="592700"/>
          </a:xfrm>
          <a:prstGeom prst="rect">
            <a:avLst/>
          </a:prstGeom>
        </p:spPr>
        <p:txBody>
          <a:bodyPr bIns="0" lIns="0" rIns="0" tIns="0" wrap="square">
            <a:noAutofit/>
          </a:bodyPr>
          <a:lstStyle>
            <a:defPPr/>
            <a:lvl1pPr algn="l" indent="0" lvl="0" marL="0">
              <a:defRPr b="false" i="false" sz="4400" u="sng">
                <a:solidFill>
                  <a:schemeClr val="tx1"/>
                </a:solidFill>
                <a:latin typeface="Calibri Light"/>
                <a:ea typeface="Calibri Light"/>
                <a:cs typeface="Calibri Light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indent="0" marL="12700">
              <a:spcBef>
                <a:spcPts val="95"/>
              </a:spcBef>
            </a:pPr>
            <a:r>
              <a:rPr sz="2400" u="none">
                <a:latin typeface="Montserrat"/>
                <a:ea typeface="Montserrat"/>
                <a:cs typeface="Montserrat"/>
              </a:rPr>
              <a:t>Правительство Смоленской области</a:t>
            </a:r>
            <a:endParaRPr sz="2400" u="none">
              <a:latin typeface="Montserrat"/>
              <a:ea typeface="Montserrat"/>
              <a:cs typeface="Montserrat"/>
            </a:endParaRPr>
          </a:p>
        </p:txBody>
      </p:sp>
      <p:pic>
        <p:nvPicPr>
          <p:cNvPr hidden="false" id="112" name="Picture 112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181632" y="152885"/>
            <a:ext cx="1301226" cy="1421371"/>
          </a:xfrm>
          <a:prstGeom prst="rect">
            <a:avLst/>
          </a:prstGeom>
        </p:spPr>
      </p:pic>
    </p:spTree>
  </p:cSld>
</p:sld>
</file>

<file path=ppt/slides/slide2.xml><?xml version="1.0" encoding="utf-8"?>
<p:sld xmlns:a="http://schemas.openxmlformats.org/drawingml/2006/main" xmlns:a14="http://schemas.microsoft.com/office/drawing/2010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false">
  <p:cSld name="">
    <p:bg>
      <p:bgPr>
        <a:blipFill>
          <a:blip r:embed="rId7"/>
          <a:stretch/>
        </a:blipFill>
      </p:bgPr>
    </p:bg>
    <p:spTree>
      <p:nvGrpSpPr>
        <p:cNvPr hidden="false" id="113" name="GroupShape 113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14" name="Shape 114"/>
          <p:cNvSpPr txBox="false"/>
          <p:nvPr isPhoto="false"/>
        </p:nvSpPr>
        <p:spPr>
          <a:xfrm flipH="false" flipV="false" rot="16200000">
            <a:off x="11596474" y="6250954"/>
            <a:ext cx="584303" cy="651237"/>
          </a:xfrm>
          <a:prstGeom prst="rtTriangle">
            <a:avLst/>
          </a:prstGeom>
          <a:solidFill>
            <a:srgbClr val="20599D"/>
          </a:solidFill>
          <a:ln>
            <a:noFill/>
          </a:ln>
        </p:spPr>
        <p:txBody>
          <a:bodyPr anchor="ctr" bIns="45720" lIns="91440" rIns="91440" tIns="45720"/>
          <a:p>
            <a:pPr algn="ctr" indent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b="false" baseline="0" cap="none" i="false" spc="0" strike="noStrike" sz="1800" u="none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15" name="Shape 115"/>
          <p:cNvSpPr txBox="false"/>
          <p:nvPr isPhoto="false"/>
        </p:nvSpPr>
        <p:spPr>
          <a:xfrm flipH="false" flipV="false" rot="0">
            <a:off x="1" y="-4356"/>
            <a:ext cx="1915886" cy="442686"/>
          </a:xfrm>
          <a:prstGeom prst="rect">
            <a:avLst/>
          </a:prstGeom>
          <a:solidFill>
            <a:srgbClr val="20599D"/>
          </a:solidFill>
          <a:ln>
            <a:noFill/>
          </a:ln>
        </p:spPr>
        <p:txBody>
          <a:bodyPr anchor="ctr" bIns="45720" lIns="91440" rIns="91440" tIns="45720"/>
          <a:p>
            <a:pPr algn="ctr" indent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b="false" baseline="0" cap="none" i="false" spc="0" strike="noStrike" sz="1800" u="none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16" name="Shape 116"/>
          <p:cNvSpPr txBox="true"/>
          <p:nvPr isPhoto="false"/>
        </p:nvSpPr>
        <p:spPr>
          <a:xfrm flipH="false" flipV="false" rot="0">
            <a:off x="1912181" y="38446"/>
            <a:ext cx="10302063" cy="338554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l" indent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b="true" baseline="0" cap="none" i="false" spc="0" strike="noStrike" sz="1600" u="none">
                <a:solidFill>
                  <a:srgbClr val="20599D"/>
                </a:solidFill>
                <a:latin typeface="Montserrat"/>
                <a:ea typeface="Montserrat"/>
                <a:cs typeface="Montserrat"/>
              </a:rPr>
              <a:t>ЭКСПЕРИМЕНТ ПО РАСШИРЕНИЮ ДОСТУПНОСТИ СПО</a:t>
            </a:r>
            <a:endParaRPr b="true" baseline="0" cap="none" i="false" spc="0" strike="noStrike" sz="1600" u="none">
              <a:solidFill>
                <a:srgbClr val="20599D"/>
              </a:solidFill>
              <a:latin typeface="Montserrat"/>
              <a:ea typeface="Montserrat"/>
              <a:cs typeface="Montserrat"/>
            </a:endParaRPr>
          </a:p>
        </p:txBody>
      </p:sp>
      <p:pic>
        <p:nvPicPr>
          <p:cNvPr hidden="false" id="118" name="Picture 118"/>
          <p:cNvPicPr preferRelativeResize="true"/>
          <p:nvPr isPhoto="false"/>
        </p:nvPicPr>
        <p:blipFill>
          <a:blip>
            <a:extLst>
              <a:ext uri="{96DAC541-7B7A-43D3-8B79-37D633B846F1}">
                <asvg:svgBlip r:embed="rId1"/>
              </a:ext>
            </a:extLst>
          </a:blip>
          <a:stretch/>
        </p:blipFill>
        <p:spPr>
          <a:xfrm flipH="false" flipV="false" rot="0">
            <a:off x="886692" y="-114015"/>
            <a:ext cx="678543" cy="599311"/>
          </a:xfrm>
          <a:prstGeom prst="rect">
            <a:avLst/>
          </a:prstGeom>
        </p:spPr>
      </p:pic>
      <p:sp>
        <p:nvSpPr>
          <p:cNvPr hidden="false" id="119" name="Shape 119"/>
          <p:cNvSpPr txBox="false"/>
          <p:nvPr isPhoto="false"/>
        </p:nvSpPr>
        <p:spPr>
          <a:xfrm flipH="true" flipV="false" rot="0">
            <a:off x="1359837" y="412991"/>
            <a:ext cx="10800000" cy="0"/>
          </a:xfrm>
          <a:prstGeom prst="line">
            <a:avLst/>
          </a:prstGeom>
          <a:ln w="47625">
            <a:solidFill>
              <a:srgbClr val="20599D"/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120" name="Shape 120"/>
          <p:cNvSpPr txBox="true"/>
          <p:nvPr isPhoto="false"/>
        </p:nvSpPr>
        <p:spPr>
          <a:xfrm flipH="false" flipV="false" rot="0">
            <a:off x="11887203" y="6500556"/>
            <a:ext cx="429808" cy="369331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l" indent="0" marL="0"/>
            <a:r>
              <a:rPr b="true" sz="1800">
                <a:solidFill>
                  <a:schemeClr val="bg1"/>
                </a:solidFill>
                <a:latin typeface="Montserrat"/>
                <a:ea typeface="Montserrat"/>
                <a:cs typeface="Montserrat"/>
              </a:rPr>
              <a:t>2</a:t>
            </a:r>
            <a:endParaRPr b="true" sz="1800">
              <a:solidFill>
                <a:schemeClr val="bg1"/>
              </a:solidFill>
              <a:latin typeface="Montserrat"/>
              <a:ea typeface="Montserrat"/>
              <a:cs typeface="Montserrat"/>
            </a:endParaRPr>
          </a:p>
        </p:txBody>
      </p:sp>
      <p:pic>
        <p:nvPicPr>
          <p:cNvPr hidden="false" id="122" name="Picture 122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66940" y="650450"/>
            <a:ext cx="720000" cy="720000"/>
          </a:xfrm>
          <a:prstGeom prst="rect">
            <a:avLst/>
          </a:prstGeom>
        </p:spPr>
      </p:pic>
      <p:sp>
        <p:nvSpPr>
          <p:cNvPr hidden="false" id="123" name="Shape 123"/>
          <p:cNvSpPr txBox="false"/>
          <p:nvPr isPhoto="false"/>
        </p:nvSpPr>
        <p:spPr>
          <a:xfrm flipH="false" flipV="false" rot="0">
            <a:off x="786940" y="582283"/>
            <a:ext cx="11266516" cy="856334"/>
          </a:xfrm>
          <a:prstGeom prst="roundRect">
            <a:avLst/>
          </a:prstGeom>
          <a:noFill/>
          <a:ln w="15875">
            <a:solidFill>
              <a:srgbClr val="20599D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24" name="Shape 124"/>
          <p:cNvSpPr txBox="false"/>
          <p:nvPr isPhoto="false"/>
        </p:nvSpPr>
        <p:spPr>
          <a:xfrm flipH="false" flipV="false" rot="0">
            <a:off x="786940" y="607622"/>
            <a:ext cx="11266516" cy="830997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just" indent="0" marL="0"/>
            <a:r>
              <a:rPr sz="1600">
                <a:solidFill>
                  <a:schemeClr val="tx1"/>
                </a:solidFill>
                <a:latin typeface="Arial"/>
                <a:ea typeface="Arial"/>
                <a:cs typeface="Arial"/>
              </a:rPr>
              <a:t>В соответствии с федеральным законом от 01.04.2025 № 40-ФЗ «О проведении эксперимента по расширению доступности среднего профессионального образования» выпускникам 9 классов предоставляется возможность – </a:t>
            </a:r>
            <a:r>
              <a:rPr b="true" sz="1600">
                <a:solidFill>
                  <a:srgbClr val="20599D"/>
                </a:solidFill>
                <a:latin typeface="Arial"/>
                <a:ea typeface="Arial"/>
                <a:cs typeface="Arial"/>
              </a:rPr>
              <a:t>сдать только 2 обязательных экзамена и, выбрав направление из регионального перечня, поступить в СПО</a:t>
            </a:r>
            <a:endParaRPr b="true" sz="1600">
              <a:solidFill>
                <a:srgbClr val="20599D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125" name="Shape 125"/>
          <p:cNvSpPr txBox="true"/>
          <p:nvPr isPhoto="false"/>
        </p:nvSpPr>
        <p:spPr>
          <a:xfrm flipH="false" flipV="false" rot="0">
            <a:off x="1" y="1507240"/>
            <a:ext cx="7875638" cy="861773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>
            <a:defPPr/>
            <a:lvl1pPr algn="l" indent="0" lvl="0" marL="0">
              <a:defRPr b="true" sz="4400">
                <a:solidFill>
                  <a:schemeClr val="accent5">
                    <a:lumMod val="75000"/>
                  </a:schemeClr>
                </a:solidFill>
                <a:latin typeface="Montserrat"/>
                <a:ea typeface="Montserrat"/>
                <a:cs typeface="Montserrat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indent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true" baseline="0" cap="none" i="false" spc="0" strike="noStrike" sz="5000" u="none">
                <a:solidFill>
                  <a:srgbClr val="EE741D"/>
                </a:solidFill>
                <a:latin typeface="Montserrat"/>
                <a:ea typeface="Montserrat"/>
                <a:cs typeface="Montserrat"/>
              </a:rPr>
              <a:t>2025 </a:t>
            </a:r>
            <a:r>
              <a:rPr sz="2000">
                <a:solidFill>
                  <a:srgbClr val="EE741D"/>
                </a:solidFill>
              </a:rPr>
              <a:t>год</a:t>
            </a:r>
            <a:endParaRPr b="true" baseline="0" cap="none" i="false" spc="0" strike="noStrike" sz="5000" u="none">
              <a:solidFill>
                <a:srgbClr val="EE741D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hidden="false" id="126" name="Shape 126"/>
          <p:cNvSpPr txBox="true"/>
          <p:nvPr isPhoto="false"/>
        </p:nvSpPr>
        <p:spPr>
          <a:xfrm flipH="false" flipV="false" rot="0">
            <a:off x="8150942" y="1480648"/>
            <a:ext cx="4008894" cy="861774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>
            <a:defPPr/>
            <a:lvl1pPr algn="l" indent="0" lvl="0" marL="0">
              <a:defRPr b="true" sz="4400">
                <a:solidFill>
                  <a:schemeClr val="accent5">
                    <a:lumMod val="75000"/>
                  </a:schemeClr>
                </a:solidFill>
                <a:latin typeface="Montserrat"/>
                <a:ea typeface="Montserrat"/>
                <a:cs typeface="Montserrat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indent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true" baseline="0" cap="none" i="false" spc="0" strike="noStrike" sz="5000" u="none">
                <a:solidFill>
                  <a:srgbClr val="EE741D"/>
                </a:solidFill>
                <a:latin typeface="Montserrat"/>
                <a:ea typeface="Montserrat"/>
                <a:cs typeface="Montserrat"/>
              </a:rPr>
              <a:t>2026 </a:t>
            </a:r>
            <a:r>
              <a:rPr sz="2000">
                <a:solidFill>
                  <a:srgbClr val="EE741D"/>
                </a:solidFill>
              </a:rPr>
              <a:t>год</a:t>
            </a:r>
            <a:endParaRPr b="true" baseline="0" cap="none" i="false" spc="0" strike="noStrike" sz="5000" u="none">
              <a:solidFill>
                <a:srgbClr val="EE741D"/>
              </a:solidFill>
              <a:latin typeface="Montserrat"/>
              <a:ea typeface="Montserrat"/>
              <a:cs typeface="Montserrat"/>
            </a:endParaRPr>
          </a:p>
        </p:txBody>
      </p:sp>
      <p:pic>
        <p:nvPicPr>
          <p:cNvPr hidden="false" id="128" name="Picture 128"/>
          <p:cNvPicPr preferRelativeResize="true"/>
          <p:nvPr isPhoto="false"/>
        </p:nvPicPr>
        <p:blipFill>
          <a:blip r:embed="rId3"/>
          <a:stretch/>
        </p:blipFill>
        <p:spPr>
          <a:xfrm flipH="false" flipV="false" rot="0">
            <a:off x="-111352" y="2552787"/>
            <a:ext cx="960000" cy="720000"/>
          </a:xfrm>
          <a:prstGeom prst="rect">
            <a:avLst/>
          </a:prstGeom>
        </p:spPr>
      </p:pic>
      <p:sp>
        <p:nvSpPr>
          <p:cNvPr hidden="false" id="129" name="Shape 129"/>
          <p:cNvSpPr txBox="true"/>
          <p:nvPr isPhoto="false"/>
        </p:nvSpPr>
        <p:spPr>
          <a:xfrm flipH="false" flipV="false" rot="0">
            <a:off x="677644" y="2654641"/>
            <a:ext cx="3465606" cy="461665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l" indent="0" marL="0"/>
            <a:r>
              <a:rPr b="true" sz="2400">
                <a:solidFill>
                  <a:srgbClr val="20599D"/>
                </a:solidFill>
                <a:latin typeface="Montserrat"/>
                <a:ea typeface="Montserrat"/>
                <a:cs typeface="Montserrat"/>
              </a:rPr>
              <a:t>г. Москва</a:t>
            </a:r>
            <a:endParaRPr b="true" sz="2400">
              <a:solidFill>
                <a:srgbClr val="20599D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hidden="false" id="130" name="Shape 130"/>
          <p:cNvSpPr txBox="false"/>
          <p:nvPr isPhoto="false"/>
        </p:nvSpPr>
        <p:spPr>
          <a:xfrm flipH="false" flipV="false" rot="0">
            <a:off x="2736492" y="2520693"/>
            <a:ext cx="2297007" cy="737713"/>
          </a:xfrm>
          <a:prstGeom prst="roundRect">
            <a:avLst/>
          </a:prstGeom>
          <a:noFill/>
          <a:ln w="15875">
            <a:solidFill>
              <a:srgbClr val="20599D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31" name="Shape 131"/>
          <p:cNvSpPr txBox="true"/>
          <p:nvPr isPhoto="false"/>
        </p:nvSpPr>
        <p:spPr>
          <a:xfrm flipH="false" flipV="false" rot="0">
            <a:off x="4279483" y="2515254"/>
            <a:ext cx="754016" cy="369331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l" indent="0" marL="0"/>
            <a:r>
              <a:rPr sz="180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2024</a:t>
            </a:r>
            <a:endParaRPr sz="1800">
              <a:solidFill>
                <a:schemeClr val="tx1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hidden="false" id="132" name="Shape 132"/>
          <p:cNvSpPr txBox="true"/>
          <p:nvPr isPhoto="false"/>
        </p:nvSpPr>
        <p:spPr>
          <a:xfrm flipH="false" flipV="false" rot="0">
            <a:off x="2875027" y="2453699"/>
            <a:ext cx="1642929" cy="861774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l" indent="0" marL="0"/>
            <a:r>
              <a:rPr b="true" sz="5000">
                <a:solidFill>
                  <a:srgbClr val="20599D"/>
                </a:solidFill>
                <a:latin typeface="Montserrat"/>
                <a:ea typeface="Montserrat"/>
                <a:cs typeface="Montserrat"/>
              </a:rPr>
              <a:t>25%</a:t>
            </a:r>
            <a:endParaRPr b="true" sz="5000">
              <a:solidFill>
                <a:srgbClr val="20599D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hidden="false" id="133" name="Shape 133"/>
          <p:cNvSpPr txBox="false"/>
          <p:nvPr isPhoto="false"/>
        </p:nvSpPr>
        <p:spPr>
          <a:xfrm flipH="false" flipV="false" rot="0">
            <a:off x="5496317" y="2527621"/>
            <a:ext cx="2297007" cy="737713"/>
          </a:xfrm>
          <a:prstGeom prst="roundRect">
            <a:avLst/>
          </a:prstGeom>
          <a:solidFill>
            <a:srgbClr val="20599D"/>
          </a:solidFill>
          <a:ln w="15875">
            <a:solidFill>
              <a:srgbClr val="20599D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34" name="Shape 134"/>
          <p:cNvSpPr txBox="true"/>
          <p:nvPr isPhoto="false"/>
        </p:nvSpPr>
        <p:spPr>
          <a:xfrm flipH="false" flipV="false" rot="0">
            <a:off x="7039308" y="2522182"/>
            <a:ext cx="754016" cy="369332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l" indent="0" marL="0"/>
            <a:r>
              <a:rPr sz="1800">
                <a:solidFill>
                  <a:schemeClr val="bg1"/>
                </a:solidFill>
                <a:latin typeface="Montserrat"/>
                <a:ea typeface="Montserrat"/>
                <a:cs typeface="Montserrat"/>
              </a:rPr>
              <a:t>2025</a:t>
            </a:r>
            <a:endParaRPr sz="1800">
              <a:solidFill>
                <a:schemeClr val="bg1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hidden="false" id="135" name="Shape 135"/>
          <p:cNvSpPr txBox="true"/>
          <p:nvPr isPhoto="false"/>
        </p:nvSpPr>
        <p:spPr>
          <a:xfrm flipH="false" flipV="false" rot="0">
            <a:off x="5634852" y="2460627"/>
            <a:ext cx="1642929" cy="861774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l" indent="0" marL="0"/>
            <a:r>
              <a:rPr b="true" sz="5000">
                <a:solidFill>
                  <a:schemeClr val="bg1"/>
                </a:solidFill>
                <a:latin typeface="Montserrat"/>
                <a:ea typeface="Montserrat"/>
                <a:cs typeface="Montserrat"/>
              </a:rPr>
              <a:t>45%</a:t>
            </a:r>
            <a:endParaRPr b="true" sz="5000">
              <a:solidFill>
                <a:schemeClr val="bg1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hidden="false" id="136" name="Shape 136"/>
          <p:cNvSpPr txBox="false"/>
          <p:nvPr isPhoto="false"/>
        </p:nvSpPr>
        <p:spPr>
          <a:xfrm flipH="false" flipV="false" rot="0">
            <a:off x="5033499" y="2889550"/>
            <a:ext cx="462817" cy="6928"/>
          </a:xfrm>
          <a:prstGeom prst="straightConnector1">
            <a:avLst/>
          </a:prstGeom>
          <a:ln w="25400">
            <a:solidFill>
              <a:srgbClr val="20599D"/>
            </a:solidFill>
            <a:prstDash val="solid"/>
            <a:tailEnd len="med" type="triangle" w="me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137" name="Shape 137"/>
          <p:cNvSpPr txBox="false"/>
          <p:nvPr isPhoto="false"/>
        </p:nvSpPr>
        <p:spPr>
          <a:xfrm flipH="false" flipV="false" rot="0">
            <a:off x="2736492" y="3280025"/>
            <a:ext cx="5056832" cy="307776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ctr" indent="0" marL="0"/>
            <a:r>
              <a:rPr sz="1400">
                <a:solidFill>
                  <a:schemeClr val="tx1"/>
                </a:solidFill>
                <a:latin typeface="Arial"/>
                <a:ea typeface="Arial"/>
                <a:cs typeface="Arial"/>
              </a:rPr>
              <a:t>Девятиклассников в г. Москве выбирали систему СПО</a:t>
            </a:r>
            <a:endParaRPr b="true" sz="1400">
              <a:solidFill>
                <a:srgbClr val="20599D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138" name="Shape 138"/>
          <p:cNvSpPr txBox="false"/>
          <p:nvPr isPhoto="false"/>
        </p:nvSpPr>
        <p:spPr>
          <a:xfrm flipH="false" flipV="false" rot="0">
            <a:off x="8150942" y="1468725"/>
            <a:ext cx="0" cy="540000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139" name="Shape 139"/>
          <p:cNvSpPr txBox="true"/>
          <p:nvPr isPhoto="false"/>
        </p:nvSpPr>
        <p:spPr>
          <a:xfrm flipH="false" flipV="false" rot="0">
            <a:off x="660947" y="3903349"/>
            <a:ext cx="1990910" cy="830996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l" indent="0" marL="0"/>
            <a:r>
              <a:rPr b="true" sz="2400">
                <a:solidFill>
                  <a:srgbClr val="20599D"/>
                </a:solidFill>
                <a:latin typeface="Montserrat"/>
                <a:ea typeface="Montserrat"/>
                <a:cs typeface="Montserrat"/>
              </a:rPr>
              <a:t>г. Санкт-Петербург</a:t>
            </a:r>
            <a:endParaRPr b="true" sz="2400">
              <a:solidFill>
                <a:srgbClr val="20599D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hidden="false" id="140" name="Shape 140"/>
          <p:cNvSpPr txBox="false"/>
          <p:nvPr isPhoto="false"/>
        </p:nvSpPr>
        <p:spPr>
          <a:xfrm flipH="false" flipV="false" rot="0">
            <a:off x="2736492" y="3963415"/>
            <a:ext cx="2297007" cy="737713"/>
          </a:xfrm>
          <a:prstGeom prst="roundRect">
            <a:avLst/>
          </a:prstGeom>
          <a:noFill/>
          <a:ln w="15875">
            <a:solidFill>
              <a:srgbClr val="20599D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41" name="Shape 141"/>
          <p:cNvSpPr txBox="true"/>
          <p:nvPr isPhoto="false"/>
        </p:nvSpPr>
        <p:spPr>
          <a:xfrm flipH="false" flipV="false" rot="0">
            <a:off x="4279483" y="3957975"/>
            <a:ext cx="754016" cy="369332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l" indent="0" marL="0"/>
            <a:r>
              <a:rPr sz="180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2024</a:t>
            </a:r>
            <a:endParaRPr sz="1800">
              <a:solidFill>
                <a:schemeClr val="tx1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hidden="false" id="142" name="Shape 142"/>
          <p:cNvSpPr txBox="true"/>
          <p:nvPr isPhoto="false"/>
        </p:nvSpPr>
        <p:spPr>
          <a:xfrm flipH="false" flipV="false" rot="0">
            <a:off x="2875027" y="3896421"/>
            <a:ext cx="1642929" cy="861774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l" indent="0" marL="0"/>
            <a:r>
              <a:rPr b="true" sz="5000">
                <a:solidFill>
                  <a:srgbClr val="20599D"/>
                </a:solidFill>
                <a:latin typeface="Montserrat"/>
                <a:ea typeface="Montserrat"/>
                <a:cs typeface="Montserrat"/>
              </a:rPr>
              <a:t>38%</a:t>
            </a:r>
            <a:endParaRPr b="true" sz="5000">
              <a:solidFill>
                <a:srgbClr val="20599D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hidden="false" id="143" name="Shape 143"/>
          <p:cNvSpPr txBox="false"/>
          <p:nvPr isPhoto="false"/>
        </p:nvSpPr>
        <p:spPr>
          <a:xfrm flipH="false" flipV="false" rot="0">
            <a:off x="5496317" y="3970343"/>
            <a:ext cx="2297007" cy="737713"/>
          </a:xfrm>
          <a:prstGeom prst="roundRect">
            <a:avLst/>
          </a:prstGeom>
          <a:solidFill>
            <a:srgbClr val="20599D"/>
          </a:solidFill>
          <a:ln w="15875">
            <a:solidFill>
              <a:srgbClr val="20599D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44" name="Shape 144"/>
          <p:cNvSpPr txBox="true"/>
          <p:nvPr isPhoto="false"/>
        </p:nvSpPr>
        <p:spPr>
          <a:xfrm flipH="false" flipV="false" rot="0">
            <a:off x="7039308" y="3964904"/>
            <a:ext cx="754016" cy="369332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l" indent="0" marL="0"/>
            <a:r>
              <a:rPr sz="1800">
                <a:solidFill>
                  <a:schemeClr val="bg1"/>
                </a:solidFill>
                <a:latin typeface="Montserrat"/>
                <a:ea typeface="Montserrat"/>
                <a:cs typeface="Montserrat"/>
              </a:rPr>
              <a:t>2025</a:t>
            </a:r>
            <a:endParaRPr sz="1800">
              <a:solidFill>
                <a:schemeClr val="bg1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hidden="false" id="145" name="Shape 145"/>
          <p:cNvSpPr txBox="true"/>
          <p:nvPr isPhoto="false"/>
        </p:nvSpPr>
        <p:spPr>
          <a:xfrm flipH="false" flipV="false" rot="0">
            <a:off x="5634852" y="3903349"/>
            <a:ext cx="1642929" cy="861774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l" indent="0" marL="0"/>
            <a:r>
              <a:rPr b="true" sz="5000">
                <a:solidFill>
                  <a:schemeClr val="bg1"/>
                </a:solidFill>
                <a:latin typeface="Montserrat"/>
                <a:ea typeface="Montserrat"/>
                <a:cs typeface="Montserrat"/>
              </a:rPr>
              <a:t>43%</a:t>
            </a:r>
            <a:endParaRPr b="true" sz="5000">
              <a:solidFill>
                <a:schemeClr val="bg1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hidden="false" id="146" name="Shape 146"/>
          <p:cNvSpPr txBox="false"/>
          <p:nvPr isPhoto="false"/>
        </p:nvSpPr>
        <p:spPr>
          <a:xfrm flipH="false" flipV="false" rot="0">
            <a:off x="5033499" y="4332272"/>
            <a:ext cx="462817" cy="6927"/>
          </a:xfrm>
          <a:prstGeom prst="straightConnector1">
            <a:avLst/>
          </a:prstGeom>
          <a:ln w="25400">
            <a:solidFill>
              <a:srgbClr val="20599D"/>
            </a:solidFill>
            <a:prstDash val="solid"/>
            <a:tailEnd len="med" type="triangle" w="me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147" name="Shape 147"/>
          <p:cNvSpPr txBox="false"/>
          <p:nvPr isPhoto="false"/>
        </p:nvSpPr>
        <p:spPr>
          <a:xfrm flipH="false" flipV="false" rot="0">
            <a:off x="2517059" y="4722747"/>
            <a:ext cx="5633884" cy="307776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ctr" indent="0" marL="0"/>
            <a:r>
              <a:rPr sz="1400">
                <a:solidFill>
                  <a:schemeClr val="tx1"/>
                </a:solidFill>
                <a:latin typeface="Arial"/>
                <a:ea typeface="Arial"/>
                <a:cs typeface="Arial"/>
              </a:rPr>
              <a:t>Девятиклассников в г. Санкт-Петербурге выбирали систему СПО</a:t>
            </a:r>
            <a:endParaRPr b="true" sz="1400">
              <a:solidFill>
                <a:srgbClr val="20599D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hidden="false" id="149" name="Picture 149"/>
          <p:cNvPicPr preferRelativeResize="true"/>
          <p:nvPr isPhoto="false"/>
        </p:nvPicPr>
        <p:blipFill>
          <a:blip r:embed="rId4"/>
          <a:srcRect b="0" l="8064" r="11175" t="0"/>
          <a:stretch/>
        </p:blipFill>
        <p:spPr>
          <a:xfrm flipH="false" flipV="false" rot="0">
            <a:off x="94800" y="4002747"/>
            <a:ext cx="511276" cy="719999"/>
          </a:xfrm>
          <a:prstGeom prst="rect">
            <a:avLst/>
          </a:prstGeom>
        </p:spPr>
      </p:pic>
      <p:sp>
        <p:nvSpPr>
          <p:cNvPr hidden="false" id="150" name="Shape 150"/>
          <p:cNvSpPr txBox="true"/>
          <p:nvPr isPhoto="false"/>
        </p:nvSpPr>
        <p:spPr>
          <a:xfrm flipH="false" flipV="false" rot="0">
            <a:off x="672684" y="5428829"/>
            <a:ext cx="1990910" cy="830996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l" indent="0" marL="0"/>
            <a:r>
              <a:rPr b="true" sz="2400">
                <a:solidFill>
                  <a:srgbClr val="20599D"/>
                </a:solidFill>
                <a:latin typeface="Montserrat"/>
                <a:ea typeface="Montserrat"/>
                <a:cs typeface="Montserrat"/>
              </a:rPr>
              <a:t>Липецкая область</a:t>
            </a:r>
            <a:endParaRPr b="true" sz="2400">
              <a:solidFill>
                <a:srgbClr val="20599D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hidden="false" id="151" name="Shape 151"/>
          <p:cNvSpPr txBox="false"/>
          <p:nvPr isPhoto="false"/>
        </p:nvSpPr>
        <p:spPr>
          <a:xfrm flipH="false" flipV="false" rot="0">
            <a:off x="2748229" y="5488895"/>
            <a:ext cx="2297007" cy="737713"/>
          </a:xfrm>
          <a:prstGeom prst="roundRect">
            <a:avLst/>
          </a:prstGeom>
          <a:noFill/>
          <a:ln w="15875">
            <a:solidFill>
              <a:srgbClr val="20599D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52" name="Shape 152"/>
          <p:cNvSpPr txBox="true"/>
          <p:nvPr isPhoto="false"/>
        </p:nvSpPr>
        <p:spPr>
          <a:xfrm flipH="false" flipV="false" rot="0">
            <a:off x="4291220" y="5483456"/>
            <a:ext cx="754016" cy="369332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l" indent="0" marL="0"/>
            <a:r>
              <a:rPr sz="180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2024</a:t>
            </a:r>
            <a:endParaRPr sz="1800">
              <a:solidFill>
                <a:schemeClr val="tx1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hidden="false" id="153" name="Shape 153"/>
          <p:cNvSpPr txBox="true"/>
          <p:nvPr isPhoto="false"/>
        </p:nvSpPr>
        <p:spPr>
          <a:xfrm flipH="false" flipV="false" rot="0">
            <a:off x="2886764" y="5421901"/>
            <a:ext cx="1642929" cy="861774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l" indent="0" marL="0"/>
            <a:r>
              <a:rPr b="true" sz="5000">
                <a:solidFill>
                  <a:srgbClr val="20599D"/>
                </a:solidFill>
                <a:latin typeface="Montserrat"/>
                <a:ea typeface="Montserrat"/>
                <a:cs typeface="Montserrat"/>
              </a:rPr>
              <a:t>62%</a:t>
            </a:r>
            <a:endParaRPr b="true" sz="5000">
              <a:solidFill>
                <a:srgbClr val="20599D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hidden="false" id="154" name="Shape 154"/>
          <p:cNvSpPr txBox="false"/>
          <p:nvPr isPhoto="false"/>
        </p:nvSpPr>
        <p:spPr>
          <a:xfrm flipH="false" flipV="false" rot="0">
            <a:off x="5508054" y="5495823"/>
            <a:ext cx="2297007" cy="737713"/>
          </a:xfrm>
          <a:prstGeom prst="roundRect">
            <a:avLst/>
          </a:prstGeom>
          <a:solidFill>
            <a:srgbClr val="20599D"/>
          </a:solidFill>
          <a:ln w="15875">
            <a:solidFill>
              <a:srgbClr val="20599D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55" name="Shape 155"/>
          <p:cNvSpPr txBox="true"/>
          <p:nvPr isPhoto="false"/>
        </p:nvSpPr>
        <p:spPr>
          <a:xfrm flipH="false" flipV="false" rot="0">
            <a:off x="7051045" y="5490384"/>
            <a:ext cx="754016" cy="369332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l" indent="0" marL="0"/>
            <a:r>
              <a:rPr sz="1800">
                <a:solidFill>
                  <a:schemeClr val="bg1"/>
                </a:solidFill>
                <a:latin typeface="Montserrat"/>
                <a:ea typeface="Montserrat"/>
                <a:cs typeface="Montserrat"/>
              </a:rPr>
              <a:t>2025</a:t>
            </a:r>
            <a:endParaRPr sz="1800">
              <a:solidFill>
                <a:schemeClr val="bg1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hidden="false" id="156" name="Shape 156"/>
          <p:cNvSpPr txBox="true"/>
          <p:nvPr isPhoto="false"/>
        </p:nvSpPr>
        <p:spPr>
          <a:xfrm flipH="false" flipV="false" rot="0">
            <a:off x="5646589" y="5428829"/>
            <a:ext cx="1642928" cy="861774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l" indent="0" marL="0"/>
            <a:r>
              <a:rPr b="true" sz="5000">
                <a:solidFill>
                  <a:schemeClr val="bg1"/>
                </a:solidFill>
                <a:latin typeface="Montserrat"/>
                <a:ea typeface="Montserrat"/>
                <a:cs typeface="Montserrat"/>
              </a:rPr>
              <a:t>63%</a:t>
            </a:r>
            <a:endParaRPr b="true" sz="5000">
              <a:solidFill>
                <a:schemeClr val="bg1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hidden="false" id="157" name="Shape 157"/>
          <p:cNvSpPr txBox="false"/>
          <p:nvPr isPhoto="false"/>
        </p:nvSpPr>
        <p:spPr>
          <a:xfrm flipH="false" flipV="false" rot="0">
            <a:off x="5045236" y="5857752"/>
            <a:ext cx="462817" cy="6927"/>
          </a:xfrm>
          <a:prstGeom prst="straightConnector1">
            <a:avLst/>
          </a:prstGeom>
          <a:ln w="25400">
            <a:solidFill>
              <a:srgbClr val="20599D"/>
            </a:solidFill>
            <a:prstDash val="solid"/>
            <a:tailEnd len="med" type="triangle" w="me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158" name="Shape 158"/>
          <p:cNvSpPr txBox="false"/>
          <p:nvPr isPhoto="false"/>
        </p:nvSpPr>
        <p:spPr>
          <a:xfrm flipH="false" flipV="false" rot="0">
            <a:off x="2528796" y="6248227"/>
            <a:ext cx="5633884" cy="307777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ctr" indent="0" marL="0"/>
            <a:r>
              <a:rPr sz="1400">
                <a:solidFill>
                  <a:schemeClr val="tx1"/>
                </a:solidFill>
                <a:latin typeface="Arial"/>
                <a:ea typeface="Arial"/>
                <a:cs typeface="Arial"/>
              </a:rPr>
              <a:t>Девятиклассников в Липецкой области выбирали систему СПО</a:t>
            </a:r>
            <a:endParaRPr b="true" sz="1400">
              <a:solidFill>
                <a:srgbClr val="20599D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hidden="false" id="160" name="Picture 160"/>
          <p:cNvPicPr preferRelativeResize="true"/>
          <p:nvPr isPhoto="false"/>
        </p:nvPicPr>
        <p:blipFill>
          <a:blip r:embed="rId5"/>
          <a:stretch/>
        </p:blipFill>
        <p:spPr>
          <a:xfrm flipH="false" flipV="false" rot="0">
            <a:off x="105067" y="5304166"/>
            <a:ext cx="525300" cy="900000"/>
          </a:xfrm>
          <a:prstGeom prst="rect">
            <a:avLst/>
          </a:prstGeom>
        </p:spPr>
      </p:pic>
      <p:pic>
        <p:nvPicPr>
          <p:cNvPr hidden="false" id="162" name="Picture 162"/>
          <p:cNvPicPr preferRelativeResize="true"/>
          <p:nvPr isPhoto="false"/>
        </p:nvPicPr>
        <p:blipFill>
          <a:blip r:embed="rId6"/>
          <a:stretch/>
        </p:blipFill>
        <p:spPr>
          <a:xfrm flipH="false" flipV="false" rot="0">
            <a:off x="8293518" y="2540495"/>
            <a:ext cx="659140" cy="719999"/>
          </a:xfrm>
          <a:prstGeom prst="rect">
            <a:avLst/>
          </a:prstGeom>
        </p:spPr>
      </p:pic>
      <p:sp>
        <p:nvSpPr>
          <p:cNvPr hidden="false" id="163" name="Shape 163"/>
          <p:cNvSpPr txBox="true"/>
          <p:nvPr isPhoto="false"/>
        </p:nvSpPr>
        <p:spPr>
          <a:xfrm flipH="false" flipV="false" rot="0">
            <a:off x="8399425" y="2165642"/>
            <a:ext cx="3607545" cy="523220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ctr" indent="0" marL="0"/>
            <a:r>
              <a:rPr b="true" sz="2800">
                <a:solidFill>
                  <a:srgbClr val="20599D"/>
                </a:solidFill>
                <a:latin typeface="Montserrat"/>
                <a:ea typeface="Montserrat"/>
                <a:cs typeface="Montserrat"/>
              </a:rPr>
              <a:t>+ 9 субъектов</a:t>
            </a:r>
            <a:endParaRPr b="true" sz="2800">
              <a:solidFill>
                <a:srgbClr val="20599D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hidden="false" id="164" name="Shape 164"/>
          <p:cNvSpPr txBox="true"/>
          <p:nvPr isPhoto="false"/>
        </p:nvSpPr>
        <p:spPr>
          <a:xfrm flipH="false" flipV="false" rot="0">
            <a:off x="8966238" y="2726618"/>
            <a:ext cx="2920965" cy="369332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l" indent="0" marL="0"/>
            <a:r>
              <a:rPr b="true" sz="180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Смоленская область</a:t>
            </a:r>
            <a:endParaRPr b="true" sz="1800">
              <a:solidFill>
                <a:schemeClr val="tx1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hidden="false" id="165" name="Shape 165"/>
          <p:cNvSpPr txBox="true"/>
          <p:nvPr isPhoto="false"/>
        </p:nvSpPr>
        <p:spPr>
          <a:xfrm flipH="false" flipV="false" rot="0">
            <a:off x="8179924" y="4229242"/>
            <a:ext cx="3604357" cy="2585322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>
            <a:defPPr/>
            <a:lvl1pPr algn="l" indent="0" lvl="0" mar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indent="-285750" marL="285750">
              <a:buFont typeface="Wingdings"/>
              <a:buChar char="ü"/>
            </a:pPr>
            <a:r>
              <a:rPr>
                <a:latin typeface="Montserrat"/>
                <a:ea typeface="Montserrat"/>
                <a:cs typeface="Montserrat"/>
              </a:rPr>
              <a:t>Республика Татарстан</a:t>
            </a:r>
            <a:r>
              <a:rPr>
                <a:latin typeface="Montserrat"/>
                <a:ea typeface="Montserrat"/>
                <a:cs typeface="Montserrat"/>
              </a:rPr>
              <a:t>,</a:t>
            </a:r>
          </a:p>
          <a:p>
            <a:pPr algn="l" indent="-285750" marL="285750">
              <a:buFont typeface="Wingdings"/>
              <a:buChar char="ü"/>
            </a:pPr>
            <a:r>
              <a:rPr>
                <a:latin typeface="Montserrat"/>
                <a:ea typeface="Montserrat"/>
                <a:cs typeface="Montserrat"/>
              </a:rPr>
              <a:t>Камчатский </a:t>
            </a:r>
            <a:r>
              <a:rPr>
                <a:latin typeface="Montserrat"/>
                <a:ea typeface="Montserrat"/>
                <a:cs typeface="Montserrat"/>
              </a:rPr>
              <a:t>край, </a:t>
            </a:r>
            <a:endParaRPr>
              <a:latin typeface="Montserrat"/>
              <a:ea typeface="Montserrat"/>
              <a:cs typeface="Montserrat"/>
            </a:endParaRPr>
          </a:p>
          <a:p>
            <a:pPr algn="l" indent="-285750" marL="285750">
              <a:buFont typeface="Wingdings"/>
              <a:buChar char="ü"/>
            </a:pPr>
            <a:r>
              <a:rPr>
                <a:latin typeface="Montserrat"/>
                <a:ea typeface="Montserrat"/>
                <a:cs typeface="Montserrat"/>
              </a:rPr>
              <a:t>Московская </a:t>
            </a:r>
            <a:r>
              <a:rPr>
                <a:latin typeface="Montserrat"/>
                <a:ea typeface="Montserrat"/>
                <a:cs typeface="Montserrat"/>
              </a:rPr>
              <a:t>область, </a:t>
            </a:r>
            <a:endParaRPr>
              <a:latin typeface="Montserrat"/>
              <a:ea typeface="Montserrat"/>
              <a:cs typeface="Montserrat"/>
            </a:endParaRPr>
          </a:p>
          <a:p>
            <a:pPr algn="l" indent="-285750" marL="285750">
              <a:buFont typeface="Wingdings"/>
              <a:buChar char="ü"/>
            </a:pPr>
            <a:r>
              <a:rPr>
                <a:latin typeface="Montserrat"/>
                <a:ea typeface="Montserrat"/>
                <a:cs typeface="Montserrat"/>
              </a:rPr>
              <a:t>Мурманская </a:t>
            </a:r>
            <a:r>
              <a:rPr>
                <a:latin typeface="Montserrat"/>
                <a:ea typeface="Montserrat"/>
                <a:cs typeface="Montserrat"/>
              </a:rPr>
              <a:t>область, </a:t>
            </a:r>
            <a:endParaRPr>
              <a:latin typeface="Montserrat"/>
              <a:ea typeface="Montserrat"/>
              <a:cs typeface="Montserrat"/>
            </a:endParaRPr>
          </a:p>
          <a:p>
            <a:pPr algn="l" indent="-285750" marL="285750">
              <a:buFont typeface="Wingdings"/>
              <a:buChar char="ü"/>
            </a:pPr>
            <a:r>
              <a:rPr>
                <a:latin typeface="Montserrat"/>
                <a:ea typeface="Montserrat"/>
                <a:cs typeface="Montserrat"/>
              </a:rPr>
              <a:t>Ростовская </a:t>
            </a:r>
            <a:r>
              <a:rPr>
                <a:latin typeface="Montserrat"/>
                <a:ea typeface="Montserrat"/>
                <a:cs typeface="Montserrat"/>
              </a:rPr>
              <a:t>область, </a:t>
            </a:r>
            <a:endParaRPr>
              <a:latin typeface="Montserrat"/>
              <a:ea typeface="Montserrat"/>
              <a:cs typeface="Montserrat"/>
            </a:endParaRPr>
          </a:p>
          <a:p>
            <a:pPr algn="l" indent="-285750" marL="285750">
              <a:buFont typeface="Wingdings"/>
              <a:buChar char="ü"/>
            </a:pPr>
            <a:r>
              <a:rPr>
                <a:latin typeface="Montserrat"/>
                <a:ea typeface="Montserrat"/>
                <a:cs typeface="Montserrat"/>
              </a:rPr>
              <a:t>Тверская </a:t>
            </a:r>
            <a:r>
              <a:rPr>
                <a:latin typeface="Montserrat"/>
                <a:ea typeface="Montserrat"/>
                <a:cs typeface="Montserrat"/>
              </a:rPr>
              <a:t>область, </a:t>
            </a:r>
            <a:endParaRPr>
              <a:latin typeface="Montserrat"/>
              <a:ea typeface="Montserrat"/>
              <a:cs typeface="Montserrat"/>
            </a:endParaRPr>
          </a:p>
          <a:p>
            <a:pPr algn="l" indent="-285750" marL="285750">
              <a:buFont typeface="Wingdings"/>
              <a:buChar char="ü"/>
            </a:pPr>
            <a:r>
              <a:rPr>
                <a:latin typeface="Montserrat"/>
                <a:ea typeface="Montserrat"/>
                <a:cs typeface="Montserrat"/>
              </a:rPr>
              <a:t>Тюменская </a:t>
            </a:r>
            <a:r>
              <a:rPr>
                <a:latin typeface="Montserrat"/>
                <a:ea typeface="Montserrat"/>
                <a:cs typeface="Montserrat"/>
              </a:rPr>
              <a:t>область, </a:t>
            </a:r>
            <a:endParaRPr>
              <a:latin typeface="Montserrat"/>
              <a:ea typeface="Montserrat"/>
              <a:cs typeface="Montserrat"/>
            </a:endParaRPr>
          </a:p>
          <a:p>
            <a:pPr algn="l" indent="-285750" marL="285750">
              <a:buFont typeface="Wingdings"/>
              <a:buChar char="ü"/>
            </a:pPr>
            <a:r>
              <a:rPr>
                <a:latin typeface="Montserrat"/>
                <a:ea typeface="Montserrat"/>
                <a:cs typeface="Montserrat"/>
              </a:rPr>
              <a:t>Ханты-Мансийский </a:t>
            </a:r>
            <a:r>
              <a:rPr>
                <a:latin typeface="Montserrat"/>
                <a:ea typeface="Montserrat"/>
                <a:cs typeface="Montserrat"/>
              </a:rPr>
              <a:t>автономный округ – Югра</a:t>
            </a:r>
          </a:p>
        </p:txBody>
      </p:sp>
      <p:sp>
        <p:nvSpPr>
          <p:cNvPr hidden="false" id="166" name="Shape 166"/>
          <p:cNvSpPr txBox="false"/>
          <p:nvPr isPhoto="false"/>
        </p:nvSpPr>
        <p:spPr>
          <a:xfrm flipH="false" flipV="false" rot="0">
            <a:off x="9126878" y="3165608"/>
            <a:ext cx="1234812" cy="1009474"/>
          </a:xfrm>
          <a:prstGeom prst="roundRect">
            <a:avLst/>
          </a:prstGeom>
          <a:noFill/>
          <a:ln w="15875">
            <a:solidFill>
              <a:srgbClr val="20599D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67" name="Shape 167"/>
          <p:cNvSpPr txBox="true"/>
          <p:nvPr isPhoto="false"/>
        </p:nvSpPr>
        <p:spPr>
          <a:xfrm flipH="false" flipV="false" rot="0">
            <a:off x="9126878" y="3421079"/>
            <a:ext cx="1234812" cy="553997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ctr" indent="0" marL="0"/>
            <a:r>
              <a:rPr b="true" sz="3000">
                <a:solidFill>
                  <a:srgbClr val="20599D"/>
                </a:solidFill>
                <a:latin typeface="Montserrat"/>
                <a:ea typeface="Montserrat"/>
                <a:cs typeface="Montserrat"/>
              </a:rPr>
              <a:t>4614</a:t>
            </a:r>
            <a:endParaRPr b="true" sz="3000">
              <a:solidFill>
                <a:srgbClr val="20599D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hidden="false" id="168" name="Shape 168"/>
          <p:cNvSpPr txBox="true"/>
          <p:nvPr isPhoto="false"/>
        </p:nvSpPr>
        <p:spPr>
          <a:xfrm flipH="false" flipV="false" rot="0">
            <a:off x="9126878" y="3807509"/>
            <a:ext cx="1234812" cy="369332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ctr" indent="0" marL="0"/>
            <a:r>
              <a:rPr sz="180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чел.</a:t>
            </a:r>
            <a:endParaRPr sz="1800">
              <a:solidFill>
                <a:schemeClr val="tx1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hidden="false" id="169" name="Shape 169"/>
          <p:cNvSpPr txBox="true"/>
          <p:nvPr isPhoto="false"/>
        </p:nvSpPr>
        <p:spPr>
          <a:xfrm flipH="false" flipV="false" rot="0">
            <a:off x="9126878" y="3157045"/>
            <a:ext cx="1234812" cy="369331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ctr" indent="0" marL="0"/>
            <a:r>
              <a:rPr sz="180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2025</a:t>
            </a:r>
            <a:endParaRPr sz="1800">
              <a:solidFill>
                <a:schemeClr val="tx1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hidden="false" id="170" name="Shape 170"/>
          <p:cNvSpPr txBox="false"/>
          <p:nvPr isPhoto="false"/>
        </p:nvSpPr>
        <p:spPr>
          <a:xfrm flipH="false" flipV="false" rot="0">
            <a:off x="10361690" y="3645615"/>
            <a:ext cx="462818" cy="6927"/>
          </a:xfrm>
          <a:prstGeom prst="straightConnector1">
            <a:avLst/>
          </a:prstGeom>
          <a:ln w="25400">
            <a:solidFill>
              <a:srgbClr val="20599D"/>
            </a:solidFill>
            <a:prstDash val="solid"/>
            <a:tailEnd len="med" type="triangle" w="me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171" name="Shape 171"/>
          <p:cNvSpPr txBox="false"/>
          <p:nvPr isPhoto="false"/>
        </p:nvSpPr>
        <p:spPr>
          <a:xfrm flipH="false" flipV="false" rot="0">
            <a:off x="10818644" y="3165608"/>
            <a:ext cx="1234812" cy="1009474"/>
          </a:xfrm>
          <a:prstGeom prst="roundRect">
            <a:avLst/>
          </a:prstGeom>
          <a:noFill/>
          <a:ln w="15875">
            <a:solidFill>
              <a:srgbClr val="20599D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72" name="Shape 172"/>
          <p:cNvSpPr txBox="true"/>
          <p:nvPr isPhoto="false"/>
        </p:nvSpPr>
        <p:spPr>
          <a:xfrm flipH="false" flipV="false" rot="0">
            <a:off x="10818644" y="3421079"/>
            <a:ext cx="1234812" cy="553997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ctr" indent="0" marL="0"/>
            <a:r>
              <a:rPr b="true" sz="3000">
                <a:solidFill>
                  <a:srgbClr val="20599D"/>
                </a:solidFill>
                <a:latin typeface="Montserrat"/>
                <a:ea typeface="Montserrat"/>
                <a:cs typeface="Montserrat"/>
              </a:rPr>
              <a:t>5000</a:t>
            </a:r>
            <a:endParaRPr b="true" sz="3000">
              <a:solidFill>
                <a:srgbClr val="20599D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hidden="false" id="173" name="Shape 173"/>
          <p:cNvSpPr txBox="true"/>
          <p:nvPr isPhoto="false"/>
        </p:nvSpPr>
        <p:spPr>
          <a:xfrm flipH="false" flipV="false" rot="0">
            <a:off x="10818644" y="3807509"/>
            <a:ext cx="1234812" cy="369332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ctr" indent="0" marL="0"/>
            <a:r>
              <a:rPr sz="180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чел.</a:t>
            </a:r>
            <a:endParaRPr sz="1800">
              <a:solidFill>
                <a:schemeClr val="tx1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hidden="false" id="174" name="Shape 174"/>
          <p:cNvSpPr txBox="true"/>
          <p:nvPr isPhoto="false"/>
        </p:nvSpPr>
        <p:spPr>
          <a:xfrm flipH="false" flipV="false" rot="0">
            <a:off x="10818644" y="3157045"/>
            <a:ext cx="1234812" cy="369331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ctr" indent="0" marL="0"/>
            <a:r>
              <a:rPr sz="180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2026</a:t>
            </a:r>
            <a:endParaRPr sz="1800">
              <a:solidFill>
                <a:schemeClr val="tx1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hidden="false" id="175" name="Shape 175"/>
          <p:cNvSpPr txBox="false"/>
          <p:nvPr isPhoto="false"/>
        </p:nvSpPr>
        <p:spPr>
          <a:xfrm flipH="false" flipV="false" rot="0">
            <a:off x="8189637" y="3384810"/>
            <a:ext cx="932933" cy="646331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ctr" indent="0" marL="0"/>
            <a:r>
              <a:rPr sz="1800">
                <a:solidFill>
                  <a:schemeClr val="tx1"/>
                </a:solidFill>
                <a:latin typeface="Arial"/>
                <a:ea typeface="Arial"/>
                <a:cs typeface="Arial"/>
              </a:rPr>
              <a:t>КЦП 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 indent="0" marL="0"/>
            <a:r>
              <a:rPr sz="1800">
                <a:solidFill>
                  <a:schemeClr val="tx1"/>
                </a:solidFill>
                <a:latin typeface="Arial"/>
                <a:ea typeface="Arial"/>
                <a:cs typeface="Arial"/>
              </a:rPr>
              <a:t>в СПО</a:t>
            </a:r>
            <a:endParaRPr b="true" sz="1800">
              <a:solidFill>
                <a:srgbClr val="20599D"/>
              </a:solidFill>
              <a:latin typeface="Arial"/>
              <a:ea typeface="Arial"/>
              <a:cs typeface="Arial"/>
            </a:endParaRPr>
          </a:p>
        </p:txBody>
      </p:sp>
    </p:spTree>
  </p:cSld>
</p:sld>
</file>

<file path=ppt/slides/slide3.xml><?xml version="1.0" encoding="utf-8"?>
<p:sld xmlns:a="http://schemas.openxmlformats.org/drawingml/2006/main" xmlns:a14="http://schemas.microsoft.com/office/drawing/2010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false">
  <p:cSld name="">
    <p:bg>
      <p:bgPr>
        <a:blipFill>
          <a:blip r:embed="rId4"/>
          <a:stretch/>
        </a:blipFill>
      </p:bgPr>
    </p:bg>
    <p:spTree>
      <p:nvGrpSpPr>
        <p:cNvPr hidden="false" id="176" name="GroupShape 176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77" name="Shape 177"/>
          <p:cNvSpPr txBox="false"/>
          <p:nvPr isPhoto="false"/>
        </p:nvSpPr>
        <p:spPr>
          <a:xfrm flipH="false" flipV="false" rot="16200000">
            <a:off x="11596474" y="6250954"/>
            <a:ext cx="584303" cy="651237"/>
          </a:xfrm>
          <a:prstGeom prst="rtTriangle">
            <a:avLst/>
          </a:prstGeom>
          <a:solidFill>
            <a:srgbClr val="20599D"/>
          </a:solidFill>
          <a:ln>
            <a:noFill/>
          </a:ln>
        </p:spPr>
        <p:txBody>
          <a:bodyPr anchor="ctr" bIns="45720" lIns="91440" rIns="91440" tIns="45720"/>
          <a:p>
            <a:pPr algn="ctr" indent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b="false" baseline="0" cap="none" i="false" spc="0" strike="noStrike" sz="1800" u="none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78" name="Shape 178"/>
          <p:cNvSpPr txBox="false"/>
          <p:nvPr isPhoto="false"/>
        </p:nvSpPr>
        <p:spPr>
          <a:xfrm flipH="false" flipV="false" rot="0">
            <a:off x="1" y="-4356"/>
            <a:ext cx="1915886" cy="442686"/>
          </a:xfrm>
          <a:prstGeom prst="rect">
            <a:avLst/>
          </a:prstGeom>
          <a:solidFill>
            <a:srgbClr val="20599D"/>
          </a:solidFill>
          <a:ln>
            <a:noFill/>
          </a:ln>
        </p:spPr>
        <p:txBody>
          <a:bodyPr anchor="ctr" bIns="45720" lIns="91440" rIns="91440" tIns="45720"/>
          <a:p>
            <a:pPr algn="ctr" indent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b="false" baseline="0" cap="none" i="false" spc="0" strike="noStrike" sz="1800" u="none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79" name="Shape 179"/>
          <p:cNvSpPr txBox="true"/>
          <p:nvPr isPhoto="false"/>
        </p:nvSpPr>
        <p:spPr>
          <a:xfrm flipH="false" flipV="false" rot="0">
            <a:off x="1912181" y="38446"/>
            <a:ext cx="10302063" cy="338554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l" indent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b="true" baseline="0" cap="none" i="false" spc="0" strike="noStrike" sz="1600" u="none">
                <a:solidFill>
                  <a:srgbClr val="20599D"/>
                </a:solidFill>
                <a:latin typeface="Montserrat"/>
                <a:ea typeface="Montserrat"/>
                <a:cs typeface="Montserrat"/>
              </a:rPr>
              <a:t>ЭКСПЕРИМЕНТ ПО РАСШИРЕНИЮ ДОСТУПНОСТИ СПО</a:t>
            </a:r>
            <a:endParaRPr b="true" baseline="0" cap="none" i="false" spc="0" strike="noStrike" sz="1600" u="none">
              <a:solidFill>
                <a:srgbClr val="20599D"/>
              </a:solidFill>
              <a:latin typeface="Montserrat"/>
              <a:ea typeface="Montserrat"/>
              <a:cs typeface="Montserrat"/>
            </a:endParaRPr>
          </a:p>
        </p:txBody>
      </p:sp>
      <p:pic>
        <p:nvPicPr>
          <p:cNvPr hidden="false" id="181" name="Picture 181"/>
          <p:cNvPicPr preferRelativeResize="true"/>
          <p:nvPr isPhoto="false"/>
        </p:nvPicPr>
        <p:blipFill>
          <a:blip>
            <a:extLst>
              <a:ext uri="{96DAC541-7B7A-43D3-8B79-37D633B846F1}">
                <asvg:svgBlip r:embed="rId1"/>
              </a:ext>
            </a:extLst>
          </a:blip>
          <a:stretch/>
        </p:blipFill>
        <p:spPr>
          <a:xfrm flipH="false" flipV="false" rot="0">
            <a:off x="886692" y="-114015"/>
            <a:ext cx="678543" cy="599311"/>
          </a:xfrm>
          <a:prstGeom prst="rect">
            <a:avLst/>
          </a:prstGeom>
        </p:spPr>
      </p:pic>
      <p:sp>
        <p:nvSpPr>
          <p:cNvPr hidden="false" id="182" name="Shape 182"/>
          <p:cNvSpPr txBox="false"/>
          <p:nvPr isPhoto="false"/>
        </p:nvSpPr>
        <p:spPr>
          <a:xfrm flipH="true" flipV="false" rot="0">
            <a:off x="1359837" y="412991"/>
            <a:ext cx="10800000" cy="0"/>
          </a:xfrm>
          <a:prstGeom prst="line">
            <a:avLst/>
          </a:prstGeom>
          <a:ln w="47625">
            <a:solidFill>
              <a:srgbClr val="20599D"/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183" name="Shape 183"/>
          <p:cNvSpPr txBox="true"/>
          <p:nvPr isPhoto="false"/>
        </p:nvSpPr>
        <p:spPr>
          <a:xfrm flipH="false" flipV="false" rot="0">
            <a:off x="11887203" y="6500556"/>
            <a:ext cx="429808" cy="369331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l" indent="0" marL="0"/>
            <a:r>
              <a:rPr b="true" sz="1800">
                <a:solidFill>
                  <a:schemeClr val="bg1"/>
                </a:solidFill>
                <a:latin typeface="Montserrat"/>
                <a:ea typeface="Montserrat"/>
                <a:cs typeface="Montserrat"/>
              </a:rPr>
              <a:t>3</a:t>
            </a:r>
            <a:endParaRPr b="true" sz="1800">
              <a:solidFill>
                <a:schemeClr val="bg1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hidden="false" id="184" name="Shape 184"/>
          <p:cNvSpPr txBox="false"/>
          <p:nvPr isPhoto="false"/>
        </p:nvSpPr>
        <p:spPr>
          <a:xfrm flipH="false" flipV="false" rot="0">
            <a:off x="3991897" y="474321"/>
            <a:ext cx="0" cy="6345928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185" name="Shape 185"/>
          <p:cNvSpPr txBox="true"/>
          <p:nvPr isPhoto="false"/>
        </p:nvSpPr>
        <p:spPr>
          <a:xfrm flipH="false" flipV="false" rot="0">
            <a:off x="134641" y="474321"/>
            <a:ext cx="2861187" cy="707886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>
            <a:defPPr/>
            <a:lvl1pPr algn="l" indent="0" lvl="0" marL="0">
              <a:defRPr b="true" sz="4400">
                <a:solidFill>
                  <a:schemeClr val="accent5">
                    <a:lumMod val="75000"/>
                  </a:schemeClr>
                </a:solidFill>
                <a:latin typeface="Montserrat"/>
                <a:ea typeface="Montserrat"/>
                <a:cs typeface="Montserrat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indent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true" baseline="0" cap="none" i="false" spc="0" strike="noStrike" sz="2000" u="none">
                <a:solidFill>
                  <a:srgbClr val="20599D"/>
                </a:solidFill>
                <a:latin typeface="Montserrat"/>
                <a:ea typeface="Montserrat"/>
                <a:cs typeface="Montserrat"/>
              </a:rPr>
              <a:t>Расширение доступности СПО </a:t>
            </a:r>
            <a:endParaRPr b="true" baseline="0" cap="none" i="false" spc="0" strike="noStrike" sz="2000" u="none">
              <a:solidFill>
                <a:srgbClr val="20599D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hidden="false" id="186" name="Shape 186"/>
          <p:cNvSpPr txBox="true"/>
          <p:nvPr isPhoto="false"/>
        </p:nvSpPr>
        <p:spPr>
          <a:xfrm flipH="false" flipV="false" rot="0">
            <a:off x="4074569" y="594292"/>
            <a:ext cx="8242442" cy="400109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>
            <a:defPPr/>
            <a:lvl1pPr algn="l" indent="0" lvl="0" marL="0">
              <a:defRPr b="true" sz="4400">
                <a:solidFill>
                  <a:schemeClr val="accent5">
                    <a:lumMod val="75000"/>
                  </a:schemeClr>
                </a:solidFill>
                <a:latin typeface="Montserrat"/>
                <a:ea typeface="Montserrat"/>
                <a:cs typeface="Montserrat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indent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true" baseline="0" cap="none" i="false" spc="0" strike="noStrike" sz="2000" u="none">
                <a:solidFill>
                  <a:srgbClr val="20599D"/>
                </a:solidFill>
                <a:latin typeface="Montserrat"/>
                <a:ea typeface="Montserrat"/>
                <a:cs typeface="Montserrat"/>
              </a:rPr>
              <a:t>ОБРАЗОВАТЕЛЬНЫЕ ТРАЕКТОРИИ</a:t>
            </a:r>
            <a:endParaRPr b="true" baseline="0" cap="none" i="false" spc="0" strike="noStrike" sz="2000" u="none">
              <a:solidFill>
                <a:srgbClr val="20599D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hidden="false" id="187" name="Shape 187"/>
          <p:cNvSpPr txBox="false"/>
          <p:nvPr isPhoto="false"/>
        </p:nvSpPr>
        <p:spPr>
          <a:xfrm flipH="false" flipV="false" rot="0">
            <a:off x="185708" y="1435507"/>
            <a:ext cx="359999" cy="359999"/>
          </a:xfrm>
          <a:prstGeom prst="ellipse">
            <a:avLst/>
          </a:prstGeom>
          <a:solidFill>
            <a:srgbClr val="20599D"/>
          </a:solidFill>
          <a:ln w="15875">
            <a:solidFill>
              <a:srgbClr val="20599D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r>
              <a:rPr sz="1800">
                <a:solidFill>
                  <a:schemeClr val="bg1"/>
                </a:solidFill>
                <a:latin typeface="Montserrat"/>
                <a:ea typeface="Montserrat"/>
                <a:cs typeface="Montserrat"/>
              </a:rPr>
              <a:t>1</a:t>
            </a:r>
            <a:endParaRPr sz="1800">
              <a:solidFill>
                <a:schemeClr val="bg1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hidden="false" id="188" name="Shape 188"/>
          <p:cNvSpPr txBox="true"/>
          <p:nvPr isPhoto="false"/>
        </p:nvSpPr>
        <p:spPr>
          <a:xfrm flipH="false" flipV="false" rot="0">
            <a:off x="585036" y="1372495"/>
            <a:ext cx="3313665" cy="923330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l" indent="0" marL="0"/>
            <a:r>
              <a:rPr sz="1800">
                <a:solidFill>
                  <a:schemeClr val="tx1"/>
                </a:solidFill>
                <a:latin typeface="Arial"/>
                <a:ea typeface="Arial"/>
                <a:cs typeface="Arial"/>
              </a:rPr>
              <a:t>Обеспечение потребностей регионального рынка труда в квалифицированных кадрах </a:t>
            </a:r>
            <a:endParaRPr sz="180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189" name="Shape 189"/>
          <p:cNvSpPr txBox="true"/>
          <p:nvPr isPhoto="false"/>
        </p:nvSpPr>
        <p:spPr>
          <a:xfrm flipH="false" flipV="false" rot="0">
            <a:off x="566451" y="2435812"/>
            <a:ext cx="3332250" cy="1200328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l" indent="0" marL="0"/>
            <a:r>
              <a:rPr sz="1800">
                <a:solidFill>
                  <a:schemeClr val="tx1"/>
                </a:solidFill>
                <a:latin typeface="Arial"/>
                <a:ea typeface="Arial"/>
                <a:cs typeface="Arial"/>
              </a:rPr>
              <a:t>Расширение возможностей для выпускников 9 классов – </a:t>
            </a:r>
            <a:r>
              <a:rPr i="true" sz="1800">
                <a:solidFill>
                  <a:schemeClr val="tx1"/>
                </a:solidFill>
                <a:latin typeface="Arial"/>
                <a:ea typeface="Arial"/>
                <a:cs typeface="Arial"/>
              </a:rPr>
              <a:t>упрощение процедуры поступления в СПО</a:t>
            </a:r>
            <a:endParaRPr i="true" sz="180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190" name="Shape 190"/>
          <p:cNvSpPr txBox="true"/>
          <p:nvPr isPhoto="false"/>
        </p:nvSpPr>
        <p:spPr>
          <a:xfrm flipH="false" flipV="false" rot="0">
            <a:off x="566451" y="3699964"/>
            <a:ext cx="3332250" cy="1477328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l" indent="0" marL="0"/>
            <a:r>
              <a:rPr sz="1800">
                <a:solidFill>
                  <a:schemeClr val="tx1"/>
                </a:solidFill>
                <a:latin typeface="Arial"/>
                <a:ea typeface="Arial"/>
                <a:cs typeface="Arial"/>
              </a:rPr>
              <a:t>Снижение образовательной нагрузки на обучающихся, выбирающих упрощенное поступление в СПО – 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r>
              <a:rPr i="true" sz="1800">
                <a:solidFill>
                  <a:schemeClr val="tx1"/>
                </a:solidFill>
                <a:latin typeface="Arial"/>
                <a:ea typeface="Arial"/>
                <a:cs typeface="Arial"/>
              </a:rPr>
              <a:t>2 ОГЭ вместо 4 ОГЭ</a:t>
            </a:r>
            <a:endParaRPr i="true" sz="180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191" name="Shape 191"/>
          <p:cNvSpPr txBox="true"/>
          <p:nvPr isPhoto="false"/>
        </p:nvSpPr>
        <p:spPr>
          <a:xfrm flipH="false" flipV="false" rot="0">
            <a:off x="566451" y="5284465"/>
            <a:ext cx="3332250" cy="1200329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l" indent="0" marL="0"/>
            <a:r>
              <a:rPr sz="1800">
                <a:solidFill>
                  <a:schemeClr val="tx1"/>
                </a:solidFill>
                <a:latin typeface="Arial"/>
                <a:ea typeface="Arial"/>
                <a:cs typeface="Arial"/>
              </a:rPr>
              <a:t>Гарантированное бюджетное место для обучающихся, выбирающих упрощенное поступление в СПО</a:t>
            </a:r>
            <a:endParaRPr i="true" sz="1800">
              <a:solidFill>
                <a:srgbClr val="20599D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192" name="Shape 192"/>
          <p:cNvSpPr txBox="false"/>
          <p:nvPr isPhoto="false"/>
        </p:nvSpPr>
        <p:spPr>
          <a:xfrm flipH="false" flipV="false" rot="0">
            <a:off x="185708" y="2504724"/>
            <a:ext cx="359999" cy="359999"/>
          </a:xfrm>
          <a:prstGeom prst="ellipse">
            <a:avLst/>
          </a:prstGeom>
          <a:solidFill>
            <a:srgbClr val="20599D"/>
          </a:solidFill>
          <a:ln w="15875">
            <a:solidFill>
              <a:srgbClr val="20599D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r>
              <a:rPr sz="1800">
                <a:solidFill>
                  <a:schemeClr val="bg1"/>
                </a:solidFill>
                <a:latin typeface="Montserrat"/>
                <a:ea typeface="Montserrat"/>
                <a:cs typeface="Montserrat"/>
              </a:rPr>
              <a:t>2</a:t>
            </a:r>
            <a:endParaRPr sz="1800">
              <a:solidFill>
                <a:schemeClr val="bg1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hidden="false" id="193" name="Shape 193"/>
          <p:cNvSpPr txBox="false"/>
          <p:nvPr isPhoto="false"/>
        </p:nvSpPr>
        <p:spPr>
          <a:xfrm flipH="false" flipV="false" rot="0">
            <a:off x="185708" y="3780270"/>
            <a:ext cx="359999" cy="360000"/>
          </a:xfrm>
          <a:prstGeom prst="ellipse">
            <a:avLst/>
          </a:prstGeom>
          <a:solidFill>
            <a:srgbClr val="20599D"/>
          </a:solidFill>
          <a:ln w="15875">
            <a:solidFill>
              <a:srgbClr val="20599D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r>
              <a:rPr sz="1800">
                <a:solidFill>
                  <a:schemeClr val="bg1"/>
                </a:solidFill>
                <a:latin typeface="Montserrat"/>
                <a:ea typeface="Montserrat"/>
                <a:cs typeface="Montserrat"/>
              </a:rPr>
              <a:t>3</a:t>
            </a:r>
            <a:endParaRPr sz="1800">
              <a:solidFill>
                <a:schemeClr val="bg1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hidden="false" id="194" name="Shape 194"/>
          <p:cNvSpPr txBox="false"/>
          <p:nvPr isPhoto="false"/>
        </p:nvSpPr>
        <p:spPr>
          <a:xfrm flipH="false" flipV="false" rot="0">
            <a:off x="185708" y="5359894"/>
            <a:ext cx="359999" cy="360000"/>
          </a:xfrm>
          <a:prstGeom prst="ellipse">
            <a:avLst/>
          </a:prstGeom>
          <a:solidFill>
            <a:srgbClr val="20599D"/>
          </a:solidFill>
          <a:ln w="15875">
            <a:solidFill>
              <a:srgbClr val="20599D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r>
              <a:rPr sz="1800">
                <a:solidFill>
                  <a:schemeClr val="bg1"/>
                </a:solidFill>
                <a:latin typeface="Montserrat"/>
                <a:ea typeface="Montserrat"/>
                <a:cs typeface="Montserrat"/>
              </a:rPr>
              <a:t>4</a:t>
            </a:r>
            <a:endParaRPr sz="1800">
              <a:solidFill>
                <a:schemeClr val="bg1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hidden="false" id="195" name="Shape 195"/>
          <p:cNvSpPr txBox="true"/>
          <p:nvPr isPhoto="false"/>
        </p:nvSpPr>
        <p:spPr>
          <a:xfrm flipH="false" flipV="false" rot="0">
            <a:off x="4898292" y="1259348"/>
            <a:ext cx="6156689" cy="461664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>
            <a:defPPr/>
            <a:lvl1pPr algn="l" indent="0" lvl="0" marL="0">
              <a:defRPr b="true" sz="4400">
                <a:solidFill>
                  <a:schemeClr val="accent5">
                    <a:lumMod val="75000"/>
                  </a:schemeClr>
                </a:solidFill>
                <a:latin typeface="Montserrat"/>
                <a:ea typeface="Montserrat"/>
                <a:cs typeface="Montserrat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indent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true" baseline="0" cap="none" i="false" spc="0" strike="noStrike" sz="2400" u="none">
                <a:solidFill>
                  <a:srgbClr val="EE741D"/>
                </a:solidFill>
                <a:latin typeface="Montserrat"/>
                <a:ea typeface="Montserrat"/>
                <a:cs typeface="Montserrat"/>
              </a:rPr>
              <a:t>Упрощенное поступление в СПО</a:t>
            </a:r>
            <a:endParaRPr b="true" baseline="0" cap="none" i="false" spc="0" strike="noStrike" sz="2400" u="none">
              <a:solidFill>
                <a:srgbClr val="EE741D"/>
              </a:solidFill>
              <a:latin typeface="Montserrat"/>
              <a:ea typeface="Montserrat"/>
              <a:cs typeface="Montserrat"/>
            </a:endParaRPr>
          </a:p>
        </p:txBody>
      </p:sp>
      <p:pic>
        <p:nvPicPr>
          <p:cNvPr hidden="false" id="197" name="Picture 197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4085094" y="1045519"/>
            <a:ext cx="719999" cy="719999"/>
          </a:xfrm>
          <a:prstGeom prst="rect">
            <a:avLst/>
          </a:prstGeom>
        </p:spPr>
      </p:pic>
      <p:sp>
        <p:nvSpPr>
          <p:cNvPr hidden="false" id="198" name="Shape 198"/>
          <p:cNvSpPr txBox="true"/>
          <p:nvPr isPhoto="false"/>
        </p:nvSpPr>
        <p:spPr>
          <a:xfrm flipH="false" flipV="false" rot="0">
            <a:off x="4581831" y="1796286"/>
            <a:ext cx="7578005" cy="923330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>
            <a:defPPr/>
            <a:lvl1pPr algn="l" indent="0" lvl="0" mar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indent="-285750" marL="285750">
              <a:buFont typeface="Wingdings"/>
              <a:buChar char="ü"/>
            </a:pPr>
            <a:r>
              <a:rPr>
                <a:latin typeface="Arial"/>
                <a:ea typeface="Arial"/>
                <a:cs typeface="Arial"/>
              </a:rPr>
              <a:t>сдача </a:t>
            </a:r>
            <a:r>
              <a:rPr b="true">
                <a:solidFill>
                  <a:srgbClr val="20599D"/>
                </a:solidFill>
                <a:latin typeface="Arial"/>
                <a:ea typeface="Arial"/>
                <a:cs typeface="Arial"/>
              </a:rPr>
              <a:t>2-х обязательных экзаменов </a:t>
            </a:r>
            <a:r>
              <a:rPr>
                <a:latin typeface="Arial"/>
                <a:ea typeface="Arial"/>
                <a:cs typeface="Arial"/>
              </a:rPr>
              <a:t>(русский язык и математика)</a:t>
            </a:r>
          </a:p>
          <a:p>
            <a:pPr algn="just" indent="-285750" marL="285750">
              <a:buFont typeface="Wingdings"/>
              <a:buChar char="ü"/>
            </a:pPr>
            <a:r>
              <a:rPr b="true">
                <a:solidFill>
                  <a:srgbClr val="20599D"/>
                </a:solidFill>
                <a:latin typeface="Arial"/>
                <a:ea typeface="Arial"/>
                <a:cs typeface="Arial"/>
              </a:rPr>
              <a:t>гарантированное</a:t>
            </a:r>
            <a:r>
              <a:rPr>
                <a:latin typeface="Arial"/>
                <a:ea typeface="Arial"/>
                <a:cs typeface="Arial"/>
              </a:rPr>
              <a:t> поступление на программы СПО </a:t>
            </a:r>
            <a:br>
              <a:rPr>
                <a:latin typeface="Arial"/>
                <a:ea typeface="Arial"/>
                <a:cs typeface="Arial"/>
              </a:rPr>
            </a:br>
            <a:r>
              <a:rPr b="true">
                <a:solidFill>
                  <a:srgbClr val="20599D"/>
                </a:solidFill>
                <a:latin typeface="Arial"/>
                <a:ea typeface="Arial"/>
                <a:cs typeface="Arial"/>
              </a:rPr>
              <a:t>из регионального перечня </a:t>
            </a:r>
            <a:endParaRPr b="true">
              <a:solidFill>
                <a:srgbClr val="20599D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199" name="Shape 199"/>
          <p:cNvSpPr txBox="true"/>
          <p:nvPr isPhoto="false"/>
        </p:nvSpPr>
        <p:spPr>
          <a:xfrm flipH="false" flipV="false" rot="0">
            <a:off x="4908124" y="2886221"/>
            <a:ext cx="6156689" cy="461665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>
            <a:defPPr/>
            <a:lvl1pPr algn="l" indent="0" lvl="0" marL="0">
              <a:defRPr b="true" sz="4400">
                <a:solidFill>
                  <a:schemeClr val="accent5">
                    <a:lumMod val="75000"/>
                  </a:schemeClr>
                </a:solidFill>
                <a:latin typeface="Montserrat"/>
                <a:ea typeface="Montserrat"/>
                <a:cs typeface="Montserrat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indent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true" baseline="0" cap="none" i="false" spc="0" strike="noStrike" sz="2400" u="none">
                <a:solidFill>
                  <a:srgbClr val="EE741D"/>
                </a:solidFill>
                <a:latin typeface="Montserrat"/>
                <a:ea typeface="Montserrat"/>
                <a:cs typeface="Montserrat"/>
              </a:rPr>
              <a:t>Стандартное поступление в СПО</a:t>
            </a:r>
            <a:endParaRPr b="true" baseline="0" cap="none" i="false" spc="0" strike="noStrike" sz="2400" u="none">
              <a:solidFill>
                <a:srgbClr val="EE741D"/>
              </a:solidFill>
              <a:latin typeface="Montserrat"/>
              <a:ea typeface="Montserrat"/>
              <a:cs typeface="Montserrat"/>
            </a:endParaRPr>
          </a:p>
        </p:txBody>
      </p:sp>
      <p:pic>
        <p:nvPicPr>
          <p:cNvPr hidden="false" id="201" name="Picture 201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4094926" y="2672392"/>
            <a:ext cx="719999" cy="719999"/>
          </a:xfrm>
          <a:prstGeom prst="rect">
            <a:avLst/>
          </a:prstGeom>
        </p:spPr>
      </p:pic>
      <p:sp>
        <p:nvSpPr>
          <p:cNvPr hidden="false" id="202" name="Shape 202"/>
          <p:cNvSpPr txBox="true"/>
          <p:nvPr isPhoto="false"/>
        </p:nvSpPr>
        <p:spPr>
          <a:xfrm flipH="false" flipV="false" rot="0">
            <a:off x="4581831" y="3434011"/>
            <a:ext cx="7578005" cy="1200329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>
            <a:defPPr/>
            <a:lvl1pPr algn="l" indent="0" lvl="0" mar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indent="-285750" marL="285750">
              <a:buFont typeface="Wingdings"/>
              <a:buChar char="ü"/>
            </a:pPr>
            <a:r>
              <a:rPr>
                <a:latin typeface="Arial"/>
                <a:ea typeface="Arial"/>
                <a:cs typeface="Arial"/>
              </a:rPr>
              <a:t>сдача </a:t>
            </a:r>
            <a:r>
              <a:rPr b="true">
                <a:solidFill>
                  <a:srgbClr val="20599D"/>
                </a:solidFill>
                <a:latin typeface="Arial"/>
                <a:ea typeface="Arial"/>
                <a:cs typeface="Arial"/>
              </a:rPr>
              <a:t>4-х экзаменов </a:t>
            </a:r>
            <a:r>
              <a:rPr>
                <a:latin typeface="Arial"/>
                <a:ea typeface="Arial"/>
                <a:cs typeface="Arial"/>
              </a:rPr>
              <a:t>(русский язык, математика и 2 предмета по выбору)</a:t>
            </a:r>
          </a:p>
          <a:p>
            <a:pPr algn="just" indent="-285750" marL="285750">
              <a:buFont typeface="Wingdings"/>
              <a:buChar char="ü"/>
            </a:pPr>
            <a:r>
              <a:rPr>
                <a:latin typeface="Arial"/>
                <a:ea typeface="Arial"/>
                <a:cs typeface="Arial"/>
              </a:rPr>
              <a:t>поступление на </a:t>
            </a:r>
            <a:r>
              <a:rPr b="true">
                <a:solidFill>
                  <a:srgbClr val="20599D"/>
                </a:solidFill>
                <a:latin typeface="Arial"/>
                <a:ea typeface="Arial"/>
                <a:cs typeface="Arial"/>
              </a:rPr>
              <a:t>любую</a:t>
            </a:r>
            <a:r>
              <a:rPr>
                <a:latin typeface="Arial"/>
                <a:ea typeface="Arial"/>
                <a:cs typeface="Arial"/>
              </a:rPr>
              <a:t> программу СПО </a:t>
            </a:r>
            <a:r>
              <a:rPr b="true">
                <a:solidFill>
                  <a:srgbClr val="20599D"/>
                </a:solidFill>
                <a:latin typeface="Arial"/>
                <a:ea typeface="Arial"/>
                <a:cs typeface="Arial"/>
              </a:rPr>
              <a:t>на основании конкурсного отбора</a:t>
            </a:r>
            <a:endParaRPr b="true">
              <a:solidFill>
                <a:srgbClr val="20599D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hidden="false" id="204" name="Picture 204"/>
          <p:cNvPicPr preferRelativeResize="true"/>
          <p:nvPr isPhoto="false"/>
        </p:nvPicPr>
        <p:blipFill>
          <a:blip r:embed="rId3"/>
          <a:stretch/>
        </p:blipFill>
        <p:spPr>
          <a:xfrm flipH="false" flipV="false" rot="0">
            <a:off x="4094926" y="4532025"/>
            <a:ext cx="719999" cy="719999"/>
          </a:xfrm>
          <a:prstGeom prst="rect">
            <a:avLst/>
          </a:prstGeom>
        </p:spPr>
      </p:pic>
      <p:sp>
        <p:nvSpPr>
          <p:cNvPr hidden="false" id="205" name="Shape 205"/>
          <p:cNvSpPr txBox="true"/>
          <p:nvPr isPhoto="false"/>
        </p:nvSpPr>
        <p:spPr>
          <a:xfrm flipH="false" flipV="false" rot="0">
            <a:off x="4987967" y="4768504"/>
            <a:ext cx="6156689" cy="461664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>
            <a:defPPr/>
            <a:lvl1pPr algn="l" indent="0" lvl="0" marL="0">
              <a:defRPr b="true" sz="4400">
                <a:solidFill>
                  <a:schemeClr val="accent5">
                    <a:lumMod val="75000"/>
                  </a:schemeClr>
                </a:solidFill>
                <a:latin typeface="Montserrat"/>
                <a:ea typeface="Montserrat"/>
                <a:cs typeface="Montserrat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indent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true" baseline="0" cap="none" i="false" spc="0" strike="noStrike" sz="2400" u="none">
                <a:solidFill>
                  <a:srgbClr val="EE741D"/>
                </a:solidFill>
                <a:latin typeface="Montserrat"/>
                <a:ea typeface="Montserrat"/>
                <a:cs typeface="Montserrat"/>
              </a:rPr>
              <a:t>Продолжение обучения в 10 классе</a:t>
            </a:r>
            <a:endParaRPr b="true" baseline="0" cap="none" i="false" spc="0" strike="noStrike" sz="2400" u="none">
              <a:solidFill>
                <a:srgbClr val="EE741D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hidden="false" id="206" name="Shape 206"/>
          <p:cNvSpPr txBox="true"/>
          <p:nvPr isPhoto="false"/>
        </p:nvSpPr>
        <p:spPr>
          <a:xfrm flipH="false" flipV="false" rot="0">
            <a:off x="4581831" y="5331504"/>
            <a:ext cx="7578005" cy="1200329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>
            <a:defPPr/>
            <a:lvl1pPr algn="l" indent="0" lvl="0" mar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indent="-285750" marL="285750">
              <a:buFont typeface="Wingdings"/>
              <a:buChar char="ü"/>
            </a:pPr>
            <a:r>
              <a:rPr>
                <a:latin typeface="Arial"/>
                <a:ea typeface="Arial"/>
                <a:cs typeface="Arial"/>
              </a:rPr>
              <a:t>сдача </a:t>
            </a:r>
            <a:r>
              <a:rPr b="true">
                <a:solidFill>
                  <a:srgbClr val="20599D"/>
                </a:solidFill>
                <a:latin typeface="Arial"/>
                <a:ea typeface="Arial"/>
                <a:cs typeface="Arial"/>
              </a:rPr>
              <a:t>4-х экзаменов </a:t>
            </a:r>
            <a:r>
              <a:rPr>
                <a:latin typeface="Arial"/>
                <a:ea typeface="Arial"/>
                <a:cs typeface="Arial"/>
              </a:rPr>
              <a:t>(русский язык, математика и 2 предмета по выбору)</a:t>
            </a:r>
          </a:p>
          <a:p>
            <a:pPr algn="just" indent="-285750" marL="285750">
              <a:buFont typeface="Wingdings"/>
              <a:buChar char="ü"/>
            </a:pPr>
            <a:r>
              <a:rPr>
                <a:latin typeface="Arial"/>
                <a:ea typeface="Arial"/>
                <a:cs typeface="Arial"/>
              </a:rPr>
              <a:t>зачисление при условии </a:t>
            </a:r>
            <a:r>
              <a:rPr b="true">
                <a:solidFill>
                  <a:srgbClr val="20599D"/>
                </a:solidFill>
                <a:latin typeface="Arial"/>
                <a:ea typeface="Arial"/>
                <a:cs typeface="Arial"/>
              </a:rPr>
              <a:t>достижения минимальных баллов, </a:t>
            </a:r>
            <a:r>
              <a:rPr>
                <a:latin typeface="Arial"/>
                <a:ea typeface="Arial"/>
                <a:cs typeface="Arial"/>
              </a:rPr>
              <a:t>установленных образовательной организацией</a:t>
            </a:r>
            <a:endParaRPr b="true">
              <a:solidFill>
                <a:srgbClr val="20599D"/>
              </a:solidFill>
              <a:latin typeface="Arial"/>
              <a:ea typeface="Arial"/>
              <a:cs typeface="Arial"/>
            </a:endParaRPr>
          </a:p>
        </p:txBody>
      </p:sp>
    </p:spTree>
  </p:cSld>
</p:sld>
</file>

<file path=ppt/slides/slide4.xml><?xml version="1.0" encoding="utf-8"?>
<p:sld xmlns:a="http://schemas.openxmlformats.org/drawingml/2006/main" xmlns:a14="http://schemas.microsoft.com/office/drawing/2010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false">
  <p:cSld name="">
    <p:bg>
      <p:bgPr>
        <a:blipFill>
          <a:blip r:embed="rId13"/>
          <a:stretch/>
        </a:blipFill>
      </p:bgPr>
    </p:bg>
    <p:spTree>
      <p:nvGrpSpPr>
        <p:cNvPr hidden="false" id="207" name="GroupShape 207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08" name="Shape 208"/>
          <p:cNvSpPr txBox="false"/>
          <p:nvPr isPhoto="false"/>
        </p:nvSpPr>
        <p:spPr>
          <a:xfrm flipH="false" flipV="false" rot="16200000">
            <a:off x="11596474" y="6250954"/>
            <a:ext cx="584303" cy="651237"/>
          </a:xfrm>
          <a:prstGeom prst="rtTriangle">
            <a:avLst/>
          </a:prstGeom>
          <a:solidFill>
            <a:srgbClr val="20599D"/>
          </a:solidFill>
          <a:ln>
            <a:noFill/>
          </a:ln>
        </p:spPr>
        <p:txBody>
          <a:bodyPr anchor="ctr" bIns="45720" lIns="91440" rIns="91440" tIns="45720"/>
          <a:p>
            <a:pPr algn="ctr" indent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b="false" baseline="0" cap="none" i="false" spc="0" strike="noStrike" sz="1800" u="none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209" name="Shape 209"/>
          <p:cNvSpPr txBox="true"/>
          <p:nvPr isPhoto="false"/>
        </p:nvSpPr>
        <p:spPr>
          <a:xfrm flipH="false" flipV="false" rot="0">
            <a:off x="11887203" y="6500556"/>
            <a:ext cx="429808" cy="369331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l" indent="0" marL="0"/>
            <a:r>
              <a:rPr b="true" sz="1800">
                <a:solidFill>
                  <a:schemeClr val="bg1"/>
                </a:solidFill>
                <a:latin typeface="Montserrat"/>
                <a:ea typeface="Montserrat"/>
                <a:cs typeface="Montserrat"/>
              </a:rPr>
              <a:t>4</a:t>
            </a:r>
            <a:endParaRPr b="true" sz="1800">
              <a:solidFill>
                <a:schemeClr val="bg1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hidden="false" id="210" name="Shape 210"/>
          <p:cNvSpPr txBox="true"/>
          <p:nvPr isPhoto="false"/>
        </p:nvSpPr>
        <p:spPr>
          <a:xfrm flipH="false" flipV="false" rot="0">
            <a:off x="134641" y="501614"/>
            <a:ext cx="11919707" cy="369332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>
            <a:defPPr/>
            <a:lvl1pPr algn="l" indent="0" lvl="0" marL="0">
              <a:defRPr b="true" sz="4400">
                <a:solidFill>
                  <a:schemeClr val="accent5">
                    <a:lumMod val="75000"/>
                  </a:schemeClr>
                </a:solidFill>
                <a:latin typeface="Montserrat"/>
                <a:ea typeface="Montserrat"/>
                <a:cs typeface="Montserrat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indent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0" cap="none" i="false" spc="0" strike="noStrike" sz="1800" u="none">
                <a:solidFill>
                  <a:srgbClr val="20599D"/>
                </a:solidFill>
                <a:latin typeface="Montserrat"/>
                <a:ea typeface="Montserrat"/>
                <a:cs typeface="Montserrat"/>
              </a:rPr>
              <a:t>ПЕРЕЧЕНЬ профессий и специальностей СПО, по которым доступно</a:t>
            </a:r>
            <a:r>
              <a:rPr cap="none" i="false" spc="0" strike="noStrike" sz="1800" u="none">
                <a:solidFill>
                  <a:srgbClr val="20599D"/>
                </a:solidFill>
                <a:latin typeface="Montserrat"/>
                <a:ea typeface="Montserrat"/>
                <a:cs typeface="Montserrat"/>
              </a:rPr>
              <a:t> поступление по 2 ОГЭ</a:t>
            </a:r>
            <a:endParaRPr baseline="0" cap="none" i="false" spc="0" strike="noStrike" sz="1800" u="none">
              <a:solidFill>
                <a:srgbClr val="20599D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hidden="false" id="211" name="Shape 211"/>
          <p:cNvSpPr txBox="true"/>
          <p:nvPr isPhoto="false"/>
        </p:nvSpPr>
        <p:spPr>
          <a:xfrm flipH="false" flipV="false" rot="0">
            <a:off x="0" y="794347"/>
            <a:ext cx="12159837" cy="707886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>
            <a:defPPr/>
            <a:lvl1pPr algn="l" indent="0" lvl="0" marL="0">
              <a:defRPr b="true" sz="4400">
                <a:solidFill>
                  <a:schemeClr val="accent5">
                    <a:lumMod val="75000"/>
                  </a:schemeClr>
                </a:solidFill>
                <a:latin typeface="Montserrat"/>
                <a:ea typeface="Montserrat"/>
                <a:cs typeface="Montserrat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indent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true" baseline="0" cap="none" i="false" spc="0" strike="noStrike" sz="4000" u="none">
                <a:solidFill>
                  <a:srgbClr val="EE741D"/>
                </a:solidFill>
                <a:latin typeface="Montserrat"/>
                <a:ea typeface="Montserrat"/>
                <a:cs typeface="Montserrat"/>
              </a:rPr>
              <a:t>25 </a:t>
            </a:r>
            <a:r>
              <a:rPr b="false" baseline="0" cap="none" i="false" spc="0" strike="noStrike" sz="2000" u="none">
                <a:solidFill>
                  <a:srgbClr val="EE741D"/>
                </a:solidFill>
                <a:latin typeface="Montserrat"/>
                <a:ea typeface="Montserrat"/>
                <a:cs typeface="Montserrat"/>
              </a:rPr>
              <a:t>профессий и специальностей</a:t>
            </a:r>
            <a:endParaRPr b="false" baseline="0" cap="none" i="false" spc="0" strike="noStrike" sz="2000" u="none">
              <a:solidFill>
                <a:srgbClr val="EE741D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hidden="false" id="212" name="Shape 212"/>
          <p:cNvSpPr txBox="true"/>
          <p:nvPr isPhoto="false"/>
        </p:nvSpPr>
        <p:spPr>
          <a:xfrm flipH="false" flipV="false" rot="0">
            <a:off x="677383" y="1502233"/>
            <a:ext cx="5135508" cy="1231106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l" indent="0" marL="0"/>
            <a:r>
              <a:rPr b="true" sz="1400">
                <a:solidFill>
                  <a:srgbClr val="20599D"/>
                </a:solidFill>
                <a:latin typeface="Montserrat"/>
                <a:ea typeface="Montserrat"/>
                <a:cs typeface="Montserrat"/>
              </a:rPr>
              <a:t>1. Сварщик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r>
              <a:rPr i="true" sz="1000">
                <a:solidFill>
                  <a:schemeClr val="tx1"/>
                </a:solidFill>
                <a:latin typeface="Arial"/>
                <a:ea typeface="Arial"/>
                <a:cs typeface="Arial"/>
              </a:rPr>
              <a:t>(</a:t>
            </a:r>
            <a:r>
              <a:rPr b="true" i="true" sz="1000">
                <a:solidFill>
                  <a:schemeClr val="tx1"/>
                </a:solidFill>
                <a:latin typeface="Arial"/>
                <a:ea typeface="Arial"/>
                <a:cs typeface="Arial"/>
              </a:rPr>
              <a:t>9 ПОО: </a:t>
            </a:r>
            <a:r>
              <a:rPr i="true" sz="1000">
                <a:solidFill>
                  <a:schemeClr val="tx1"/>
                </a:solidFill>
                <a:latin typeface="Arial"/>
                <a:ea typeface="Arial"/>
                <a:cs typeface="Arial"/>
              </a:rPr>
              <a:t>Смоленская академия градостроительства и архитектуры, Смоленская академия профессионального образования, Вяземская академия технологий и транспорта, </a:t>
            </a:r>
            <a:r>
              <a:rPr i="true" sz="1000">
                <a:solidFill>
                  <a:schemeClr val="tx1"/>
                </a:solidFill>
                <a:latin typeface="Arial"/>
                <a:ea typeface="Arial"/>
                <a:cs typeface="Arial"/>
              </a:rPr>
              <a:t>Рославльский</a:t>
            </a:r>
            <a:r>
              <a:rPr i="true" sz="1000">
                <a:solidFill>
                  <a:schemeClr val="tx1"/>
                </a:solidFill>
                <a:latin typeface="Arial"/>
                <a:ea typeface="Arial"/>
                <a:cs typeface="Arial"/>
              </a:rPr>
              <a:t> многопрофильный  колледж, </a:t>
            </a:r>
            <a:r>
              <a:rPr i="true" sz="1000">
                <a:solidFill>
                  <a:schemeClr val="tx1"/>
                </a:solidFill>
                <a:latin typeface="Arial"/>
                <a:ea typeface="Arial"/>
                <a:cs typeface="Arial"/>
              </a:rPr>
              <a:t>Сафоновский</a:t>
            </a:r>
            <a:r>
              <a:rPr i="true" sz="1000">
                <a:solidFill>
                  <a:schemeClr val="tx1"/>
                </a:solidFill>
                <a:latin typeface="Arial"/>
                <a:ea typeface="Arial"/>
                <a:cs typeface="Arial"/>
              </a:rPr>
              <a:t> индустриально-технологический техникум, </a:t>
            </a:r>
            <a:r>
              <a:rPr i="true" sz="1000">
                <a:solidFill>
                  <a:schemeClr val="tx1"/>
                </a:solidFill>
                <a:latin typeface="Arial"/>
                <a:ea typeface="Arial"/>
                <a:cs typeface="Arial"/>
              </a:rPr>
              <a:t>Десногорский</a:t>
            </a:r>
            <a:r>
              <a:rPr i="true" sz="1000">
                <a:solidFill>
                  <a:schemeClr val="tx1"/>
                </a:solidFill>
                <a:latin typeface="Arial"/>
                <a:ea typeface="Arial"/>
                <a:cs typeface="Arial"/>
              </a:rPr>
              <a:t> энергетический колледж, </a:t>
            </a:r>
            <a:r>
              <a:rPr i="true" sz="1000">
                <a:solidFill>
                  <a:schemeClr val="tx1"/>
                </a:solidFill>
                <a:latin typeface="Arial"/>
                <a:ea typeface="Arial"/>
                <a:cs typeface="Arial"/>
              </a:rPr>
              <a:t>Ярцевский</a:t>
            </a:r>
            <a:r>
              <a:rPr i="true" sz="1000">
                <a:solidFill>
                  <a:schemeClr val="tx1"/>
                </a:solidFill>
                <a:latin typeface="Arial"/>
                <a:ea typeface="Arial"/>
                <a:cs typeface="Arial"/>
              </a:rPr>
              <a:t> индустриальный техникум, Техникум отраслевых технологий, Верхнеднепровский технологический техникум)</a:t>
            </a:r>
            <a:endParaRPr i="true" sz="100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213" name="Shape 213"/>
          <p:cNvSpPr txBox="true"/>
          <p:nvPr isPhoto="false"/>
        </p:nvSpPr>
        <p:spPr>
          <a:xfrm flipH="false" flipV="false" rot="0">
            <a:off x="677382" y="2719640"/>
            <a:ext cx="5261301" cy="1077218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l" indent="0" marL="0"/>
            <a:r>
              <a:rPr b="true" sz="1400">
                <a:solidFill>
                  <a:srgbClr val="20599D"/>
                </a:solidFill>
                <a:latin typeface="Montserrat"/>
                <a:ea typeface="Montserrat"/>
                <a:cs typeface="Montserrat"/>
              </a:rPr>
              <a:t>2. Оператор оборудования швейного производства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r>
              <a:rPr i="true" sz="1000">
                <a:solidFill>
                  <a:schemeClr val="tx1"/>
                </a:solidFill>
                <a:latin typeface="Arial"/>
                <a:ea typeface="Arial"/>
                <a:cs typeface="Arial"/>
              </a:rPr>
              <a:t>(</a:t>
            </a:r>
            <a:r>
              <a:rPr b="true" i="true" sz="1000">
                <a:solidFill>
                  <a:schemeClr val="tx1"/>
                </a:solidFill>
                <a:latin typeface="Arial"/>
                <a:ea typeface="Arial"/>
                <a:cs typeface="Arial"/>
              </a:rPr>
              <a:t>6 ПОО: </a:t>
            </a:r>
            <a:r>
              <a:rPr i="true" sz="1000">
                <a:solidFill>
                  <a:schemeClr val="tx1"/>
                </a:solidFill>
                <a:latin typeface="Arial"/>
                <a:ea typeface="Arial"/>
                <a:cs typeface="Arial"/>
              </a:rPr>
              <a:t>Смоленская академия профессионального образования, Вяземская академия технологий и транспорта, </a:t>
            </a:r>
            <a:r>
              <a:rPr i="true" sz="1000">
                <a:solidFill>
                  <a:schemeClr val="tx1"/>
                </a:solidFill>
                <a:latin typeface="Arial"/>
                <a:ea typeface="Arial"/>
                <a:cs typeface="Arial"/>
              </a:rPr>
              <a:t>Рославльский</a:t>
            </a:r>
            <a:r>
              <a:rPr i="true" sz="1000">
                <a:solidFill>
                  <a:schemeClr val="tx1"/>
                </a:solidFill>
                <a:latin typeface="Arial"/>
                <a:ea typeface="Arial"/>
                <a:cs typeface="Arial"/>
              </a:rPr>
              <a:t> многопрофильный  колледж, </a:t>
            </a:r>
            <a:r>
              <a:rPr i="true" sz="1000">
                <a:solidFill>
                  <a:schemeClr val="tx1"/>
                </a:solidFill>
                <a:latin typeface="Arial"/>
                <a:ea typeface="Arial"/>
                <a:cs typeface="Arial"/>
              </a:rPr>
              <a:t>Сафоновский</a:t>
            </a:r>
            <a:r>
              <a:rPr i="true" sz="1000">
                <a:solidFill>
                  <a:schemeClr val="tx1"/>
                </a:solidFill>
                <a:latin typeface="Arial"/>
                <a:ea typeface="Arial"/>
                <a:cs typeface="Arial"/>
              </a:rPr>
              <a:t> индустриально-технологический техникум, </a:t>
            </a:r>
            <a:r>
              <a:rPr i="true" sz="1000">
                <a:solidFill>
                  <a:schemeClr val="tx1"/>
                </a:solidFill>
                <a:latin typeface="Arial"/>
                <a:ea typeface="Arial"/>
                <a:cs typeface="Arial"/>
              </a:rPr>
              <a:t>Починковский</a:t>
            </a:r>
            <a:r>
              <a:rPr i="true" sz="1000">
                <a:solidFill>
                  <a:schemeClr val="tx1"/>
                </a:solidFill>
                <a:latin typeface="Arial"/>
                <a:ea typeface="Arial"/>
                <a:cs typeface="Arial"/>
              </a:rPr>
              <a:t> индустриально-технологический техникум, Гагаринский многопрофильный колледж)</a:t>
            </a:r>
            <a:endParaRPr i="true" sz="100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214" name="Shape 214"/>
          <p:cNvSpPr txBox="true"/>
          <p:nvPr isPhoto="false"/>
        </p:nvSpPr>
        <p:spPr>
          <a:xfrm flipH="false" flipV="false" rot="0">
            <a:off x="677383" y="3796858"/>
            <a:ext cx="5379288" cy="984884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l" indent="0" marL="0"/>
            <a:r>
              <a:rPr b="true" sz="1400">
                <a:solidFill>
                  <a:srgbClr val="20599D"/>
                </a:solidFill>
                <a:latin typeface="Montserrat"/>
                <a:ea typeface="Montserrat"/>
                <a:cs typeface="Montserrat"/>
              </a:rPr>
              <a:t>3. Мастер по ремонту и обслуживанию инженерных систем жилищно-коммунального хозяйства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r>
              <a:rPr i="true" sz="1000">
                <a:solidFill>
                  <a:schemeClr val="tx1"/>
                </a:solidFill>
                <a:latin typeface="Arial"/>
                <a:ea typeface="Arial"/>
                <a:cs typeface="Arial"/>
              </a:rPr>
              <a:t>(</a:t>
            </a:r>
            <a:r>
              <a:rPr b="true" i="true" sz="1000">
                <a:solidFill>
                  <a:schemeClr val="tx1"/>
                </a:solidFill>
                <a:latin typeface="Arial"/>
                <a:ea typeface="Arial"/>
                <a:cs typeface="Arial"/>
              </a:rPr>
              <a:t>4 ПОО: </a:t>
            </a:r>
            <a:r>
              <a:rPr i="true" sz="1000">
                <a:solidFill>
                  <a:schemeClr val="tx1"/>
                </a:solidFill>
                <a:latin typeface="Arial"/>
                <a:ea typeface="Arial"/>
                <a:cs typeface="Arial"/>
              </a:rPr>
              <a:t>Смоленская </a:t>
            </a:r>
            <a:r>
              <a:rPr i="true" sz="1000">
                <a:solidFill>
                  <a:schemeClr val="tx1"/>
                </a:solidFill>
                <a:latin typeface="Arial"/>
                <a:ea typeface="Arial"/>
                <a:cs typeface="Arial"/>
              </a:rPr>
              <a:t>академия градостроительства и архитектуры</a:t>
            </a:r>
            <a:r>
              <a:rPr i="true" sz="1000">
                <a:solidFill>
                  <a:schemeClr val="tx1"/>
                </a:solidFill>
                <a:latin typeface="Arial"/>
                <a:ea typeface="Arial"/>
                <a:cs typeface="Arial"/>
              </a:rPr>
              <a:t>, Смоленская областная технологическая академия, Вяземская академия технологий и транспорта, </a:t>
            </a:r>
            <a:r>
              <a:rPr i="true" sz="1000">
                <a:solidFill>
                  <a:schemeClr val="tx1"/>
                </a:solidFill>
                <a:latin typeface="Arial"/>
                <a:ea typeface="Arial"/>
                <a:cs typeface="Arial"/>
              </a:rPr>
              <a:t>Рославльский</a:t>
            </a:r>
            <a:r>
              <a:rPr i="true" sz="1000">
                <a:solidFill>
                  <a:schemeClr val="tx1"/>
                </a:solidFill>
                <a:latin typeface="Arial"/>
                <a:ea typeface="Arial"/>
                <a:cs typeface="Arial"/>
              </a:rPr>
              <a:t> многопрофильный  колледж)</a:t>
            </a:r>
            <a:endParaRPr i="true" sz="100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215" name="Shape 215"/>
          <p:cNvSpPr txBox="true"/>
          <p:nvPr isPhoto="false"/>
        </p:nvSpPr>
        <p:spPr>
          <a:xfrm flipH="false" flipV="false" rot="0">
            <a:off x="677383" y="4797802"/>
            <a:ext cx="5135508" cy="984885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l" indent="0" marL="0"/>
            <a:r>
              <a:rPr b="true" sz="1400">
                <a:solidFill>
                  <a:srgbClr val="20599D"/>
                </a:solidFill>
                <a:latin typeface="Montserrat"/>
                <a:ea typeface="Montserrat"/>
                <a:cs typeface="Montserrat"/>
              </a:rPr>
              <a:t>4. Электромонтер по ремонту и обслуживанию электрооборудования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r>
              <a:rPr i="true" sz="1000">
                <a:solidFill>
                  <a:schemeClr val="tx1"/>
                </a:solidFill>
                <a:latin typeface="Arial"/>
                <a:ea typeface="Arial"/>
                <a:cs typeface="Arial"/>
              </a:rPr>
              <a:t>(</a:t>
            </a:r>
            <a:r>
              <a:rPr b="true" i="true" sz="1000">
                <a:solidFill>
                  <a:schemeClr val="tx1"/>
                </a:solidFill>
                <a:latin typeface="Arial"/>
                <a:ea typeface="Arial"/>
                <a:cs typeface="Arial"/>
              </a:rPr>
              <a:t>4 ПОО: </a:t>
            </a:r>
            <a:r>
              <a:rPr i="true" sz="1000">
                <a:solidFill>
                  <a:schemeClr val="tx1"/>
                </a:solidFill>
                <a:latin typeface="Arial"/>
                <a:ea typeface="Arial"/>
                <a:cs typeface="Arial"/>
              </a:rPr>
              <a:t>Смоленская областная технологическая академия, Вяземская академия технологий и транспорта, </a:t>
            </a:r>
            <a:r>
              <a:rPr i="true" sz="1000">
                <a:solidFill>
                  <a:schemeClr val="tx1"/>
                </a:solidFill>
                <a:latin typeface="Arial"/>
                <a:ea typeface="Arial"/>
                <a:cs typeface="Arial"/>
              </a:rPr>
              <a:t>Десногорский</a:t>
            </a:r>
            <a:r>
              <a:rPr i="true" sz="1000">
                <a:solidFill>
                  <a:schemeClr val="tx1"/>
                </a:solidFill>
                <a:latin typeface="Arial"/>
                <a:ea typeface="Arial"/>
                <a:cs typeface="Arial"/>
              </a:rPr>
              <a:t> энергетический колледж, </a:t>
            </a:r>
            <a:r>
              <a:rPr i="true" sz="1000">
                <a:solidFill>
                  <a:schemeClr val="tx1"/>
                </a:solidFill>
                <a:latin typeface="Arial"/>
                <a:ea typeface="Arial"/>
                <a:cs typeface="Arial"/>
              </a:rPr>
              <a:t>Ярцевский</a:t>
            </a:r>
            <a:r>
              <a:rPr i="true" sz="1000">
                <a:solidFill>
                  <a:schemeClr val="tx1"/>
                </a:solidFill>
                <a:latin typeface="Arial"/>
                <a:ea typeface="Arial"/>
                <a:cs typeface="Arial"/>
              </a:rPr>
              <a:t> индустриальный техникум</a:t>
            </a:r>
            <a:r>
              <a:rPr i="true" sz="1000">
                <a:solidFill>
                  <a:schemeClr val="tx1"/>
                </a:solidFill>
                <a:latin typeface="Arial"/>
                <a:ea typeface="Arial"/>
                <a:cs typeface="Arial"/>
              </a:rPr>
              <a:t>)</a:t>
            </a:r>
            <a:endParaRPr i="true" sz="100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216" name="Shape 216"/>
          <p:cNvSpPr txBox="true"/>
          <p:nvPr isPhoto="false"/>
        </p:nvSpPr>
        <p:spPr>
          <a:xfrm flipH="false" flipV="false" rot="0">
            <a:off x="677383" y="5793402"/>
            <a:ext cx="5135508" cy="984884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l" indent="0" marL="0"/>
            <a:r>
              <a:rPr b="true" sz="1400">
                <a:solidFill>
                  <a:srgbClr val="20599D"/>
                </a:solidFill>
                <a:latin typeface="Montserrat"/>
                <a:ea typeface="Montserrat"/>
                <a:cs typeface="Montserrat"/>
              </a:rPr>
              <a:t>5. Оператор-наладчик металлообрабатывающих станков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r>
              <a:rPr i="true" sz="1000">
                <a:solidFill>
                  <a:schemeClr val="tx1"/>
                </a:solidFill>
                <a:latin typeface="Arial"/>
                <a:ea typeface="Arial"/>
                <a:cs typeface="Arial"/>
              </a:rPr>
              <a:t>(</a:t>
            </a:r>
            <a:r>
              <a:rPr b="true" i="true" sz="1000">
                <a:solidFill>
                  <a:schemeClr val="tx1"/>
                </a:solidFill>
                <a:latin typeface="Arial"/>
                <a:ea typeface="Arial"/>
                <a:cs typeface="Arial"/>
              </a:rPr>
              <a:t>3 ПОО: </a:t>
            </a:r>
            <a:r>
              <a:rPr i="true" sz="1000">
                <a:solidFill>
                  <a:schemeClr val="tx1"/>
                </a:solidFill>
                <a:latin typeface="Arial"/>
                <a:ea typeface="Arial"/>
                <a:cs typeface="Arial"/>
              </a:rPr>
              <a:t>Смоленская академия профессионального образования, Вяземская академия технологий и транспорта, </a:t>
            </a:r>
            <a:r>
              <a:rPr i="true" sz="1000">
                <a:solidFill>
                  <a:schemeClr val="tx1"/>
                </a:solidFill>
                <a:latin typeface="Arial"/>
                <a:ea typeface="Arial"/>
                <a:cs typeface="Arial"/>
              </a:rPr>
              <a:t>Сафоновский</a:t>
            </a:r>
            <a:r>
              <a:rPr i="true" sz="1000">
                <a:solidFill>
                  <a:schemeClr val="tx1"/>
                </a:solidFill>
                <a:latin typeface="Arial"/>
                <a:ea typeface="Arial"/>
                <a:cs typeface="Arial"/>
              </a:rPr>
              <a:t> индустриально-технологический техникум</a:t>
            </a:r>
            <a:r>
              <a:rPr i="true" sz="1000">
                <a:solidFill>
                  <a:schemeClr val="tx1"/>
                </a:solidFill>
                <a:latin typeface="Arial"/>
                <a:ea typeface="Arial"/>
                <a:cs typeface="Arial"/>
              </a:rPr>
              <a:t>)</a:t>
            </a:r>
            <a:endParaRPr i="true" sz="100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217" name="Shape 217"/>
          <p:cNvSpPr txBox="true"/>
          <p:nvPr isPhoto="false"/>
        </p:nvSpPr>
        <p:spPr>
          <a:xfrm flipH="false" flipV="false" rot="0">
            <a:off x="6960192" y="1536580"/>
            <a:ext cx="5135508" cy="830997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l" indent="0" marL="0"/>
            <a:r>
              <a:rPr b="true" sz="1400">
                <a:solidFill>
                  <a:srgbClr val="20599D"/>
                </a:solidFill>
                <a:latin typeface="Montserrat"/>
                <a:ea typeface="Montserrat"/>
                <a:cs typeface="Montserrat"/>
              </a:rPr>
              <a:t>6. Мастер отделочных строительных и декоративных работ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r>
              <a:rPr i="true" sz="1000">
                <a:solidFill>
                  <a:schemeClr val="tx1"/>
                </a:solidFill>
                <a:latin typeface="Arial"/>
                <a:ea typeface="Arial"/>
                <a:cs typeface="Arial"/>
              </a:rPr>
              <a:t>(</a:t>
            </a:r>
            <a:r>
              <a:rPr b="true" i="true" sz="1000">
                <a:solidFill>
                  <a:schemeClr val="tx1"/>
                </a:solidFill>
                <a:latin typeface="Arial"/>
                <a:ea typeface="Arial"/>
                <a:cs typeface="Arial"/>
              </a:rPr>
              <a:t>3 ПОО: </a:t>
            </a:r>
            <a:r>
              <a:rPr i="true" sz="1000">
                <a:solidFill>
                  <a:schemeClr val="tx1"/>
                </a:solidFill>
                <a:latin typeface="Arial"/>
                <a:ea typeface="Arial"/>
                <a:cs typeface="Arial"/>
              </a:rPr>
              <a:t>Смоленская академия градостроительства и архитектуры, Вяземская академия технологий и транспорта, </a:t>
            </a:r>
            <a:r>
              <a:rPr i="true" sz="1000">
                <a:solidFill>
                  <a:schemeClr val="tx1"/>
                </a:solidFill>
                <a:latin typeface="Arial"/>
                <a:ea typeface="Arial"/>
                <a:cs typeface="Arial"/>
              </a:rPr>
              <a:t>Рославльский</a:t>
            </a:r>
            <a:r>
              <a:rPr i="true" sz="1000">
                <a:solidFill>
                  <a:schemeClr val="tx1"/>
                </a:solidFill>
                <a:latin typeface="Arial"/>
                <a:ea typeface="Arial"/>
                <a:cs typeface="Arial"/>
              </a:rPr>
              <a:t> многопрофильный  колледж</a:t>
            </a:r>
            <a:r>
              <a:rPr i="true" sz="1000">
                <a:solidFill>
                  <a:schemeClr val="tx1"/>
                </a:solidFill>
                <a:latin typeface="Arial"/>
                <a:ea typeface="Arial"/>
                <a:cs typeface="Arial"/>
              </a:rPr>
              <a:t>)</a:t>
            </a:r>
            <a:endParaRPr i="true" sz="100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218" name="Shape 218"/>
          <p:cNvSpPr txBox="true"/>
          <p:nvPr isPhoto="false"/>
        </p:nvSpPr>
        <p:spPr>
          <a:xfrm flipH="false" flipV="false" rot="0">
            <a:off x="6960192" y="2499713"/>
            <a:ext cx="5135508" cy="830996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l" indent="0" marL="0"/>
            <a:r>
              <a:rPr b="true" sz="1400">
                <a:solidFill>
                  <a:srgbClr val="20599D"/>
                </a:solidFill>
                <a:latin typeface="Montserrat"/>
                <a:ea typeface="Montserrat"/>
                <a:cs typeface="Montserrat"/>
              </a:rPr>
              <a:t>7. Мастер по ремонту и обслуживанию автомобилей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r>
              <a:rPr i="true" sz="1000">
                <a:solidFill>
                  <a:schemeClr val="tx1"/>
                </a:solidFill>
                <a:latin typeface="Arial"/>
                <a:ea typeface="Arial"/>
                <a:cs typeface="Arial"/>
              </a:rPr>
              <a:t>(</a:t>
            </a:r>
            <a:r>
              <a:rPr b="true" i="true" sz="1000">
                <a:solidFill>
                  <a:schemeClr val="tx1"/>
                </a:solidFill>
                <a:latin typeface="Arial"/>
                <a:ea typeface="Arial"/>
                <a:cs typeface="Arial"/>
              </a:rPr>
              <a:t>3 ПОО: </a:t>
            </a:r>
            <a:r>
              <a:rPr i="true" sz="1000">
                <a:solidFill>
                  <a:schemeClr val="tx1"/>
                </a:solidFill>
                <a:latin typeface="Arial"/>
                <a:ea typeface="Arial"/>
                <a:cs typeface="Arial"/>
              </a:rPr>
              <a:t>Техникум отраслевых технологий, </a:t>
            </a:r>
            <a:r>
              <a:rPr i="true" sz="1000">
                <a:solidFill>
                  <a:schemeClr val="tx1"/>
                </a:solidFill>
                <a:latin typeface="Arial"/>
                <a:ea typeface="Arial"/>
                <a:cs typeface="Arial"/>
              </a:rPr>
              <a:t>Починковский</a:t>
            </a:r>
            <a:r>
              <a:rPr i="true" sz="1000">
                <a:solidFill>
                  <a:schemeClr val="tx1"/>
                </a:solidFill>
                <a:latin typeface="Arial"/>
                <a:ea typeface="Arial"/>
                <a:cs typeface="Arial"/>
              </a:rPr>
              <a:t> индустриально-технологический техникум, Верхнеднепровский технологический техникум)</a:t>
            </a:r>
            <a:endParaRPr i="true" sz="100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219" name="Shape 219"/>
          <p:cNvSpPr txBox="true"/>
          <p:nvPr isPhoto="false"/>
        </p:nvSpPr>
        <p:spPr>
          <a:xfrm flipH="false" flipV="false" rot="0">
            <a:off x="6960192" y="3381359"/>
            <a:ext cx="5135508" cy="615553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l" indent="0" marL="0"/>
            <a:r>
              <a:rPr b="true" sz="1400">
                <a:solidFill>
                  <a:srgbClr val="20599D"/>
                </a:solidFill>
                <a:latin typeface="Montserrat"/>
                <a:ea typeface="Montserrat"/>
                <a:cs typeface="Montserrat"/>
              </a:rPr>
              <a:t>8. Мастер слесарных работ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r>
              <a:rPr i="true" sz="1000">
                <a:solidFill>
                  <a:schemeClr val="tx1"/>
                </a:solidFill>
                <a:latin typeface="Arial"/>
                <a:ea typeface="Arial"/>
                <a:cs typeface="Arial"/>
              </a:rPr>
              <a:t>(</a:t>
            </a:r>
            <a:r>
              <a:rPr b="true" i="true" sz="1000">
                <a:solidFill>
                  <a:schemeClr val="tx1"/>
                </a:solidFill>
                <a:latin typeface="Arial"/>
                <a:ea typeface="Arial"/>
                <a:cs typeface="Arial"/>
              </a:rPr>
              <a:t>2 ПОО: </a:t>
            </a:r>
            <a:r>
              <a:rPr i="true" sz="1000">
                <a:solidFill>
                  <a:schemeClr val="tx1"/>
                </a:solidFill>
                <a:latin typeface="Arial"/>
                <a:ea typeface="Arial"/>
                <a:cs typeface="Arial"/>
              </a:rPr>
              <a:t>Смоленская академия профессионального образования, </a:t>
            </a:r>
            <a:r>
              <a:rPr i="true" sz="1000">
                <a:solidFill>
                  <a:schemeClr val="tx1"/>
                </a:solidFill>
                <a:latin typeface="Arial"/>
                <a:ea typeface="Arial"/>
                <a:cs typeface="Arial"/>
              </a:rPr>
              <a:t>Ярцевский</a:t>
            </a:r>
            <a:r>
              <a:rPr i="true" sz="1000">
                <a:solidFill>
                  <a:schemeClr val="tx1"/>
                </a:solidFill>
                <a:latin typeface="Arial"/>
                <a:ea typeface="Arial"/>
                <a:cs typeface="Arial"/>
              </a:rPr>
              <a:t> индустриальный техникум)</a:t>
            </a:r>
            <a:endParaRPr i="true" sz="100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220" name="Shape 220"/>
          <p:cNvSpPr txBox="true"/>
          <p:nvPr isPhoto="false"/>
        </p:nvSpPr>
        <p:spPr>
          <a:xfrm flipH="false" flipV="false" rot="0">
            <a:off x="6960192" y="4128629"/>
            <a:ext cx="5135508" cy="830996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l" indent="0" marL="0"/>
            <a:r>
              <a:rPr b="true" sz="1400">
                <a:solidFill>
                  <a:srgbClr val="20599D"/>
                </a:solidFill>
                <a:latin typeface="Montserrat"/>
                <a:ea typeface="Montserrat"/>
                <a:cs typeface="Montserrat"/>
              </a:rPr>
              <a:t>9. Слесарь-наладчик контрольно-измерительных приборов и автоматики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r>
              <a:rPr i="true" sz="1000">
                <a:solidFill>
                  <a:schemeClr val="tx1"/>
                </a:solidFill>
                <a:latin typeface="Arial"/>
                <a:ea typeface="Arial"/>
                <a:cs typeface="Arial"/>
              </a:rPr>
              <a:t>(</a:t>
            </a:r>
            <a:r>
              <a:rPr b="true" i="true" sz="1000">
                <a:solidFill>
                  <a:schemeClr val="tx1"/>
                </a:solidFill>
                <a:latin typeface="Arial"/>
                <a:ea typeface="Arial"/>
                <a:cs typeface="Arial"/>
              </a:rPr>
              <a:t>2 ПОО: </a:t>
            </a:r>
            <a:r>
              <a:rPr i="true" sz="1000">
                <a:solidFill>
                  <a:schemeClr val="tx1"/>
                </a:solidFill>
                <a:latin typeface="Arial"/>
                <a:ea typeface="Arial"/>
                <a:cs typeface="Arial"/>
              </a:rPr>
              <a:t>Смоленская областная технологическая академия, </a:t>
            </a:r>
            <a:r>
              <a:rPr i="true" sz="1000">
                <a:solidFill>
                  <a:schemeClr val="tx1"/>
                </a:solidFill>
                <a:latin typeface="Arial"/>
                <a:ea typeface="Arial"/>
                <a:cs typeface="Arial"/>
              </a:rPr>
              <a:t>Десногорский</a:t>
            </a:r>
            <a:r>
              <a:rPr i="true" sz="1000">
                <a:solidFill>
                  <a:schemeClr val="tx1"/>
                </a:solidFill>
                <a:latin typeface="Arial"/>
                <a:ea typeface="Arial"/>
                <a:cs typeface="Arial"/>
              </a:rPr>
              <a:t> энергетический колледж)</a:t>
            </a:r>
            <a:endParaRPr i="true" sz="100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221" name="Shape 221"/>
          <p:cNvSpPr txBox="true"/>
          <p:nvPr isPhoto="false"/>
        </p:nvSpPr>
        <p:spPr>
          <a:xfrm flipH="false" flipV="false" rot="0">
            <a:off x="6970024" y="5036678"/>
            <a:ext cx="5135508" cy="615553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l" indent="0" marL="0"/>
            <a:r>
              <a:rPr b="true" sz="1400">
                <a:solidFill>
                  <a:srgbClr val="20599D"/>
                </a:solidFill>
                <a:latin typeface="Montserrat"/>
                <a:ea typeface="Montserrat"/>
                <a:cs typeface="Montserrat"/>
              </a:rPr>
              <a:t>10. Мастер сельскохозяйственного производства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r>
              <a:rPr i="true" sz="1000">
                <a:solidFill>
                  <a:schemeClr val="tx1"/>
                </a:solidFill>
                <a:latin typeface="Arial"/>
                <a:ea typeface="Arial"/>
                <a:cs typeface="Arial"/>
              </a:rPr>
              <a:t>(</a:t>
            </a:r>
            <a:r>
              <a:rPr b="true" i="true" sz="1000">
                <a:solidFill>
                  <a:schemeClr val="tx1"/>
                </a:solidFill>
                <a:latin typeface="Arial"/>
                <a:ea typeface="Arial"/>
                <a:cs typeface="Arial"/>
              </a:rPr>
              <a:t>2 ПОО: </a:t>
            </a:r>
            <a:r>
              <a:rPr i="true" sz="1000">
                <a:solidFill>
                  <a:schemeClr val="tx1"/>
                </a:solidFill>
                <a:latin typeface="Arial"/>
                <a:ea typeface="Arial"/>
                <a:cs typeface="Arial"/>
              </a:rPr>
              <a:t>Козловский многопрофильный аграрный колледж, </a:t>
            </a:r>
            <a:r>
              <a:rPr i="true" sz="1000">
                <a:solidFill>
                  <a:schemeClr val="tx1"/>
                </a:solidFill>
                <a:latin typeface="Arial"/>
                <a:ea typeface="Arial"/>
                <a:cs typeface="Arial"/>
              </a:rPr>
              <a:t>Починковский</a:t>
            </a:r>
            <a:r>
              <a:rPr i="true" sz="1000">
                <a:solidFill>
                  <a:schemeClr val="tx1"/>
                </a:solidFill>
                <a:latin typeface="Arial"/>
                <a:ea typeface="Arial"/>
                <a:cs typeface="Arial"/>
              </a:rPr>
              <a:t> индустриально-технологический техникум</a:t>
            </a:r>
            <a:r>
              <a:rPr i="true" sz="1000">
                <a:solidFill>
                  <a:schemeClr val="tx1"/>
                </a:solidFill>
                <a:latin typeface="Arial"/>
                <a:ea typeface="Arial"/>
                <a:cs typeface="Arial"/>
              </a:rPr>
              <a:t>)</a:t>
            </a:r>
            <a:endParaRPr i="true" sz="100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222" name="Shape 222"/>
          <p:cNvSpPr txBox="true"/>
          <p:nvPr isPhoto="false"/>
        </p:nvSpPr>
        <p:spPr>
          <a:xfrm flipH="false" flipV="false" rot="0">
            <a:off x="6970024" y="5752337"/>
            <a:ext cx="5135508" cy="615553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l" indent="0" marL="0"/>
            <a:r>
              <a:rPr b="true" sz="1400">
                <a:solidFill>
                  <a:srgbClr val="20599D"/>
                </a:solidFill>
                <a:latin typeface="Montserrat"/>
                <a:ea typeface="Montserrat"/>
                <a:cs typeface="Montserrat"/>
              </a:rPr>
              <a:t>11. Агрономия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r>
              <a:rPr i="true" sz="1000">
                <a:solidFill>
                  <a:schemeClr val="tx1"/>
                </a:solidFill>
                <a:latin typeface="Arial"/>
                <a:ea typeface="Arial"/>
                <a:cs typeface="Arial"/>
              </a:rPr>
              <a:t>(</a:t>
            </a:r>
            <a:r>
              <a:rPr b="true" i="true" sz="1000">
                <a:solidFill>
                  <a:schemeClr val="tx1"/>
                </a:solidFill>
                <a:latin typeface="Arial"/>
                <a:ea typeface="Arial"/>
                <a:cs typeface="Arial"/>
              </a:rPr>
              <a:t>2 ПОО: </a:t>
            </a:r>
            <a:r>
              <a:rPr i="true" sz="1000">
                <a:solidFill>
                  <a:schemeClr val="tx1"/>
                </a:solidFill>
                <a:latin typeface="Arial"/>
                <a:ea typeface="Arial"/>
                <a:cs typeface="Arial"/>
              </a:rPr>
              <a:t>Козловский многопрофильный аграрный колледж, </a:t>
            </a:r>
            <a:r>
              <a:rPr i="true" sz="1000">
                <a:solidFill>
                  <a:schemeClr val="tx1"/>
                </a:solidFill>
                <a:latin typeface="Arial"/>
                <a:ea typeface="Arial"/>
                <a:cs typeface="Arial"/>
              </a:rPr>
              <a:t>Починковский</a:t>
            </a:r>
            <a:r>
              <a:rPr i="true" sz="1000">
                <a:solidFill>
                  <a:schemeClr val="tx1"/>
                </a:solidFill>
                <a:latin typeface="Arial"/>
                <a:ea typeface="Arial"/>
                <a:cs typeface="Arial"/>
              </a:rPr>
              <a:t> индустриально-технологический техникум</a:t>
            </a:r>
            <a:r>
              <a:rPr i="true" sz="1000">
                <a:solidFill>
                  <a:schemeClr val="tx1"/>
                </a:solidFill>
                <a:latin typeface="Arial"/>
                <a:ea typeface="Arial"/>
                <a:cs typeface="Arial"/>
              </a:rPr>
              <a:t>)</a:t>
            </a:r>
            <a:endParaRPr i="true" sz="100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223" name="Shape 223"/>
          <p:cNvSpPr txBox="false"/>
          <p:nvPr isPhoto="false"/>
        </p:nvSpPr>
        <p:spPr>
          <a:xfrm flipH="false" flipV="false" rot="0">
            <a:off x="1" y="-4356"/>
            <a:ext cx="1915886" cy="442686"/>
          </a:xfrm>
          <a:prstGeom prst="rect">
            <a:avLst/>
          </a:prstGeom>
          <a:solidFill>
            <a:srgbClr val="20599D"/>
          </a:solidFill>
          <a:ln>
            <a:noFill/>
          </a:ln>
        </p:spPr>
        <p:txBody>
          <a:bodyPr anchor="ctr" bIns="45720" lIns="91440" rIns="91440" tIns="45720"/>
          <a:p>
            <a:pPr algn="ctr" indent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b="false" baseline="0" cap="none" i="false" spc="0" strike="noStrike" sz="1800" u="none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224" name="Shape 224"/>
          <p:cNvSpPr txBox="true"/>
          <p:nvPr isPhoto="false"/>
        </p:nvSpPr>
        <p:spPr>
          <a:xfrm flipH="false" flipV="false" rot="0">
            <a:off x="1912181" y="38446"/>
            <a:ext cx="10302063" cy="338554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l" indent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b="true" baseline="0" cap="none" i="false" spc="0" strike="noStrike" sz="1600" u="none">
                <a:solidFill>
                  <a:srgbClr val="20599D"/>
                </a:solidFill>
                <a:latin typeface="Montserrat"/>
                <a:ea typeface="Montserrat"/>
                <a:cs typeface="Montserrat"/>
              </a:rPr>
              <a:t>ЭКСПЕРИМЕНТ ПО РАСШИРЕНИЮ ДОСТУПНОСТИ СПО</a:t>
            </a:r>
            <a:endParaRPr b="true" baseline="0" cap="none" i="false" spc="0" strike="noStrike" sz="1600" u="none">
              <a:solidFill>
                <a:srgbClr val="20599D"/>
              </a:solidFill>
              <a:latin typeface="Montserrat"/>
              <a:ea typeface="Montserrat"/>
              <a:cs typeface="Montserrat"/>
            </a:endParaRPr>
          </a:p>
        </p:txBody>
      </p:sp>
      <p:pic>
        <p:nvPicPr>
          <p:cNvPr hidden="false" id="226" name="Picture 226"/>
          <p:cNvPicPr preferRelativeResize="true"/>
          <p:nvPr isPhoto="false"/>
        </p:nvPicPr>
        <p:blipFill>
          <a:blip>
            <a:extLst>
              <a:ext uri="{96DAC541-7B7A-43D3-8B79-37D633B846F1}">
                <asvg:svgBlip r:embed="rId1"/>
              </a:ext>
            </a:extLst>
          </a:blip>
          <a:stretch/>
        </p:blipFill>
        <p:spPr>
          <a:xfrm flipH="false" flipV="false" rot="0">
            <a:off x="886692" y="-114015"/>
            <a:ext cx="678543" cy="599311"/>
          </a:xfrm>
          <a:prstGeom prst="rect">
            <a:avLst/>
          </a:prstGeom>
        </p:spPr>
      </p:pic>
      <p:sp>
        <p:nvSpPr>
          <p:cNvPr hidden="false" id="227" name="Shape 227"/>
          <p:cNvSpPr txBox="false"/>
          <p:nvPr isPhoto="false"/>
        </p:nvSpPr>
        <p:spPr>
          <a:xfrm flipH="true" flipV="false" rot="0">
            <a:off x="1359837" y="412991"/>
            <a:ext cx="10800000" cy="0"/>
          </a:xfrm>
          <a:prstGeom prst="line">
            <a:avLst/>
          </a:prstGeom>
          <a:ln w="47625">
            <a:solidFill>
              <a:srgbClr val="20599D"/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pic>
        <p:nvPicPr>
          <p:cNvPr hidden="false" id="229" name="Picture 229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134641" y="1544962"/>
            <a:ext cx="542591" cy="542591"/>
          </a:xfrm>
          <a:prstGeom prst="rect">
            <a:avLst/>
          </a:prstGeom>
        </p:spPr>
      </p:pic>
      <p:pic>
        <p:nvPicPr>
          <p:cNvPr hidden="false" id="231" name="Picture 231"/>
          <p:cNvPicPr preferRelativeResize="true"/>
          <p:nvPr isPhoto="false"/>
        </p:nvPicPr>
        <p:blipFill>
          <a:blip r:embed="rId3"/>
          <a:stretch/>
        </p:blipFill>
        <p:spPr>
          <a:xfrm flipH="false" flipV="false" rot="0">
            <a:off x="160223" y="2708746"/>
            <a:ext cx="540000" cy="540000"/>
          </a:xfrm>
          <a:prstGeom prst="rect">
            <a:avLst/>
          </a:prstGeom>
        </p:spPr>
      </p:pic>
      <p:pic>
        <p:nvPicPr>
          <p:cNvPr hidden="false" id="233" name="Picture 233"/>
          <p:cNvPicPr preferRelativeResize="true"/>
          <p:nvPr isPhoto="false"/>
        </p:nvPicPr>
        <p:blipFill>
          <a:blip r:embed="rId4"/>
          <a:stretch/>
        </p:blipFill>
        <p:spPr>
          <a:xfrm flipH="false" flipV="false" rot="0">
            <a:off x="149196" y="3818386"/>
            <a:ext cx="540000" cy="540000"/>
          </a:xfrm>
          <a:prstGeom prst="rect">
            <a:avLst/>
          </a:prstGeom>
        </p:spPr>
      </p:pic>
      <p:pic>
        <p:nvPicPr>
          <p:cNvPr hidden="false" id="235" name="Picture 235"/>
          <p:cNvPicPr preferRelativeResize="true"/>
          <p:nvPr isPhoto="false"/>
        </p:nvPicPr>
        <p:blipFill>
          <a:blip r:embed="rId5"/>
          <a:stretch/>
        </p:blipFill>
        <p:spPr>
          <a:xfrm flipH="false" flipV="false" rot="0">
            <a:off x="160223" y="4860377"/>
            <a:ext cx="540000" cy="540000"/>
          </a:xfrm>
          <a:prstGeom prst="rect">
            <a:avLst/>
          </a:prstGeom>
        </p:spPr>
      </p:pic>
      <p:pic>
        <p:nvPicPr>
          <p:cNvPr hidden="false" id="237" name="Picture 237"/>
          <p:cNvPicPr preferRelativeResize="true"/>
          <p:nvPr isPhoto="false"/>
        </p:nvPicPr>
        <p:blipFill>
          <a:blip r:embed="rId6"/>
          <a:stretch/>
        </p:blipFill>
        <p:spPr>
          <a:xfrm flipH="false" flipV="false" rot="0">
            <a:off x="165534" y="5843376"/>
            <a:ext cx="540000" cy="540000"/>
          </a:xfrm>
          <a:prstGeom prst="rect">
            <a:avLst/>
          </a:prstGeom>
        </p:spPr>
      </p:pic>
      <p:pic>
        <p:nvPicPr>
          <p:cNvPr hidden="false" id="239" name="Picture 239"/>
          <p:cNvPicPr preferRelativeResize="true"/>
          <p:nvPr isPhoto="false"/>
        </p:nvPicPr>
        <p:blipFill>
          <a:blip r:embed="rId7"/>
          <a:stretch/>
        </p:blipFill>
        <p:spPr>
          <a:xfrm flipH="false" flipV="false" rot="0">
            <a:off x="6296073" y="1577786"/>
            <a:ext cx="585398" cy="539999"/>
          </a:xfrm>
          <a:prstGeom prst="rect">
            <a:avLst/>
          </a:prstGeom>
        </p:spPr>
      </p:pic>
      <p:pic>
        <p:nvPicPr>
          <p:cNvPr hidden="false" id="241" name="Picture 241"/>
          <p:cNvPicPr preferRelativeResize="true"/>
          <p:nvPr isPhoto="false"/>
        </p:nvPicPr>
        <p:blipFill>
          <a:blip r:embed="rId8"/>
          <a:stretch/>
        </p:blipFill>
        <p:spPr>
          <a:xfrm flipH="false" flipV="false" rot="0">
            <a:off x="6346066" y="2463339"/>
            <a:ext cx="540000" cy="540000"/>
          </a:xfrm>
          <a:prstGeom prst="rect">
            <a:avLst/>
          </a:prstGeom>
        </p:spPr>
      </p:pic>
      <p:pic>
        <p:nvPicPr>
          <p:cNvPr hidden="false" id="243" name="Picture 243"/>
          <p:cNvPicPr preferRelativeResize="true"/>
          <p:nvPr isPhoto="false"/>
        </p:nvPicPr>
        <p:blipFill>
          <a:blip r:embed="rId9"/>
          <a:stretch/>
        </p:blipFill>
        <p:spPr>
          <a:xfrm flipH="false" flipV="false" rot="0">
            <a:off x="6341471" y="3424444"/>
            <a:ext cx="540000" cy="540000"/>
          </a:xfrm>
          <a:prstGeom prst="rect">
            <a:avLst/>
          </a:prstGeom>
        </p:spPr>
      </p:pic>
      <p:pic>
        <p:nvPicPr>
          <p:cNvPr hidden="false" id="245" name="Picture 245"/>
          <p:cNvPicPr preferRelativeResize="true"/>
          <p:nvPr isPhoto="false"/>
        </p:nvPicPr>
        <p:blipFill>
          <a:blip r:embed="rId10"/>
          <a:stretch/>
        </p:blipFill>
        <p:spPr>
          <a:xfrm flipH="false" flipV="false" rot="0">
            <a:off x="6341471" y="5038733"/>
            <a:ext cx="611999" cy="611999"/>
          </a:xfrm>
          <a:prstGeom prst="rect">
            <a:avLst/>
          </a:prstGeom>
        </p:spPr>
      </p:pic>
      <p:pic>
        <p:nvPicPr>
          <p:cNvPr hidden="false" id="247" name="Picture 247"/>
          <p:cNvPicPr preferRelativeResize="true"/>
          <p:nvPr isPhoto="false"/>
        </p:nvPicPr>
        <p:blipFill>
          <a:blip r:embed="rId11"/>
          <a:stretch/>
        </p:blipFill>
        <p:spPr>
          <a:xfrm flipH="false" flipV="false" rot="0">
            <a:off x="6341471" y="5773965"/>
            <a:ext cx="638743" cy="540000"/>
          </a:xfrm>
          <a:prstGeom prst="rect">
            <a:avLst/>
          </a:prstGeom>
        </p:spPr>
      </p:pic>
      <p:pic>
        <p:nvPicPr>
          <p:cNvPr hidden="false" id="249" name="Picture 249"/>
          <p:cNvPicPr preferRelativeResize="true"/>
          <p:nvPr isPhoto="false"/>
        </p:nvPicPr>
        <p:blipFill>
          <a:blip r:embed="rId12"/>
          <a:stretch/>
        </p:blipFill>
        <p:spPr>
          <a:xfrm flipH="false" flipV="false" rot="0">
            <a:off x="6351303" y="4229309"/>
            <a:ext cx="540000" cy="540000"/>
          </a:xfrm>
          <a:prstGeom prst="rect">
            <a:avLst/>
          </a:prstGeom>
        </p:spPr>
      </p:pic>
    </p:spTree>
  </p:cSld>
</p:sld>
</file>

<file path=ppt/slides/slide5.xml><?xml version="1.0" encoding="utf-8"?>
<p:sld xmlns:a="http://schemas.openxmlformats.org/drawingml/2006/main" xmlns:a14="http://schemas.microsoft.com/office/drawing/2010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false">
  <p:cSld name="">
    <p:bg>
      <p:bgPr>
        <a:blipFill>
          <a:blip r:embed="rId16"/>
          <a:stretch/>
        </a:blipFill>
      </p:bgPr>
    </p:bg>
    <p:spTree>
      <p:nvGrpSpPr>
        <p:cNvPr hidden="false" id="250" name="GroupShape 250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51" name="Shape 251"/>
          <p:cNvSpPr txBox="false"/>
          <p:nvPr isPhoto="false"/>
        </p:nvSpPr>
        <p:spPr>
          <a:xfrm flipH="false" flipV="false" rot="16200000">
            <a:off x="11596474" y="6250954"/>
            <a:ext cx="584303" cy="651237"/>
          </a:xfrm>
          <a:prstGeom prst="rtTriangle">
            <a:avLst/>
          </a:prstGeom>
          <a:solidFill>
            <a:srgbClr val="20599D"/>
          </a:solidFill>
          <a:ln>
            <a:noFill/>
          </a:ln>
        </p:spPr>
        <p:txBody>
          <a:bodyPr anchor="ctr" bIns="45720" lIns="91440" rIns="91440" tIns="45720"/>
          <a:p>
            <a:pPr algn="ctr" indent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b="false" baseline="0" cap="none" i="false" spc="0" strike="noStrike" sz="1800" u="none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252" name="Shape 252"/>
          <p:cNvSpPr txBox="true"/>
          <p:nvPr isPhoto="false"/>
        </p:nvSpPr>
        <p:spPr>
          <a:xfrm flipH="false" flipV="false" rot="0">
            <a:off x="11887203" y="6500556"/>
            <a:ext cx="429808" cy="369331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l" indent="0" marL="0"/>
            <a:r>
              <a:rPr b="true" sz="1800">
                <a:solidFill>
                  <a:schemeClr val="bg1"/>
                </a:solidFill>
                <a:latin typeface="Montserrat"/>
                <a:ea typeface="Montserrat"/>
                <a:cs typeface="Montserrat"/>
              </a:rPr>
              <a:t>5</a:t>
            </a:r>
            <a:endParaRPr b="true" sz="1800">
              <a:solidFill>
                <a:schemeClr val="bg1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hidden="false" id="253" name="Shape 253"/>
          <p:cNvSpPr txBox="true"/>
          <p:nvPr isPhoto="false"/>
        </p:nvSpPr>
        <p:spPr>
          <a:xfrm flipH="false" flipV="false" rot="0">
            <a:off x="677383" y="1502233"/>
            <a:ext cx="5135508" cy="677108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l" indent="0" marL="0"/>
            <a:r>
              <a:rPr b="true" sz="1400">
                <a:solidFill>
                  <a:srgbClr val="20599D"/>
                </a:solidFill>
                <a:latin typeface="Montserrat"/>
                <a:ea typeface="Montserrat"/>
                <a:cs typeface="Montserrat"/>
              </a:rPr>
              <a:t>12. Химическая технология производства химических соединений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r>
              <a:rPr i="true" sz="1000">
                <a:solidFill>
                  <a:schemeClr val="tx1"/>
                </a:solidFill>
                <a:latin typeface="Arial"/>
                <a:ea typeface="Arial"/>
                <a:cs typeface="Arial"/>
              </a:rPr>
              <a:t>(Верхнеднепровский технологический техникум)</a:t>
            </a:r>
            <a:endParaRPr i="true" sz="100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254" name="Shape 254"/>
          <p:cNvSpPr txBox="true"/>
          <p:nvPr isPhoto="false"/>
        </p:nvSpPr>
        <p:spPr>
          <a:xfrm flipH="false" flipV="false" rot="0">
            <a:off x="134641" y="501614"/>
            <a:ext cx="11919707" cy="369332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>
            <a:defPPr/>
            <a:lvl1pPr algn="l" indent="0" lvl="0" marL="0">
              <a:defRPr b="true" sz="4400">
                <a:solidFill>
                  <a:schemeClr val="accent5">
                    <a:lumMod val="75000"/>
                  </a:schemeClr>
                </a:solidFill>
                <a:latin typeface="Montserrat"/>
                <a:ea typeface="Montserrat"/>
                <a:cs typeface="Montserrat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indent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0" cap="none" i="false" spc="0" strike="noStrike" sz="1800" u="none">
                <a:solidFill>
                  <a:srgbClr val="20599D"/>
                </a:solidFill>
                <a:latin typeface="Montserrat"/>
                <a:ea typeface="Montserrat"/>
                <a:cs typeface="Montserrat"/>
              </a:rPr>
              <a:t>ПЕРЕЧЕНЬ профессий и специальностей СПО, по которым доступно</a:t>
            </a:r>
            <a:r>
              <a:rPr cap="none" i="false" spc="0" strike="noStrike" sz="1800" u="none">
                <a:solidFill>
                  <a:srgbClr val="20599D"/>
                </a:solidFill>
                <a:latin typeface="Montserrat"/>
                <a:ea typeface="Montserrat"/>
                <a:cs typeface="Montserrat"/>
              </a:rPr>
              <a:t> поступление по 2 ОГЭ</a:t>
            </a:r>
            <a:endParaRPr baseline="0" cap="none" i="false" spc="0" strike="noStrike" sz="1800" u="none">
              <a:solidFill>
                <a:srgbClr val="20599D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hidden="false" id="255" name="Shape 255"/>
          <p:cNvSpPr txBox="true"/>
          <p:nvPr isPhoto="false"/>
        </p:nvSpPr>
        <p:spPr>
          <a:xfrm flipH="false" flipV="false" rot="0">
            <a:off x="677383" y="2241693"/>
            <a:ext cx="5135508" cy="677107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l" indent="0" marL="0"/>
            <a:r>
              <a:rPr b="true" sz="1400">
                <a:solidFill>
                  <a:srgbClr val="20599D"/>
                </a:solidFill>
                <a:latin typeface="Montserrat"/>
                <a:ea typeface="Montserrat"/>
                <a:cs typeface="Montserrat"/>
              </a:rPr>
              <a:t>13. Технология производства изделий из полимерных композитов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r>
              <a:rPr i="true" sz="1000">
                <a:solidFill>
                  <a:schemeClr val="tx1"/>
                </a:solidFill>
                <a:latin typeface="Arial"/>
                <a:ea typeface="Arial"/>
                <a:cs typeface="Arial"/>
              </a:rPr>
              <a:t>(</a:t>
            </a:r>
            <a:r>
              <a:rPr i="true" sz="1000">
                <a:solidFill>
                  <a:schemeClr val="tx1"/>
                </a:solidFill>
                <a:latin typeface="Arial"/>
                <a:ea typeface="Arial"/>
                <a:cs typeface="Arial"/>
              </a:rPr>
              <a:t>Сафоновский</a:t>
            </a:r>
            <a:r>
              <a:rPr i="true" sz="1000">
                <a:solidFill>
                  <a:schemeClr val="tx1"/>
                </a:solidFill>
                <a:latin typeface="Arial"/>
                <a:ea typeface="Arial"/>
                <a:cs typeface="Arial"/>
              </a:rPr>
              <a:t> филиал Смоленской академии профессионального образования)</a:t>
            </a:r>
            <a:endParaRPr i="true" sz="100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256" name="Shape 256"/>
          <p:cNvSpPr txBox="true"/>
          <p:nvPr isPhoto="false"/>
        </p:nvSpPr>
        <p:spPr>
          <a:xfrm flipH="false" flipV="false" rot="0">
            <a:off x="658647" y="2986752"/>
            <a:ext cx="5401039" cy="677108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l" indent="0" marL="0"/>
            <a:r>
              <a:rPr b="true" sz="1400">
                <a:solidFill>
                  <a:srgbClr val="20599D"/>
                </a:solidFill>
                <a:latin typeface="Montserrat"/>
                <a:ea typeface="Montserrat"/>
                <a:cs typeface="Montserrat"/>
              </a:rPr>
              <a:t>14. Теплоснабжение и теплотехническое оборудование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r>
              <a:rPr i="true" sz="1000">
                <a:solidFill>
                  <a:schemeClr val="tx1"/>
                </a:solidFill>
                <a:latin typeface="Arial"/>
                <a:ea typeface="Arial"/>
                <a:cs typeface="Arial"/>
              </a:rPr>
              <a:t>(Смоленская областная технологическая академия)</a:t>
            </a:r>
            <a:endParaRPr i="true" sz="100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257" name="Shape 257"/>
          <p:cNvSpPr txBox="true"/>
          <p:nvPr isPhoto="false"/>
        </p:nvSpPr>
        <p:spPr>
          <a:xfrm flipH="false" flipV="false" rot="0">
            <a:off x="658647" y="4477744"/>
            <a:ext cx="5319759" cy="677107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l" indent="0" marL="0"/>
            <a:r>
              <a:rPr b="true" sz="1400">
                <a:solidFill>
                  <a:srgbClr val="20599D"/>
                </a:solidFill>
                <a:latin typeface="Montserrat"/>
                <a:ea typeface="Montserrat"/>
                <a:cs typeface="Montserrat"/>
              </a:rPr>
              <a:t>16. Электромонтер по техническому обслуживанию и ремонту оборудования подстанций и сетей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r>
              <a:rPr i="true" sz="1000">
                <a:solidFill>
                  <a:schemeClr val="tx1"/>
                </a:solidFill>
                <a:latin typeface="Arial"/>
                <a:ea typeface="Arial"/>
                <a:cs typeface="Arial"/>
              </a:rPr>
              <a:t>(</a:t>
            </a:r>
            <a:r>
              <a:rPr i="true" sz="1000">
                <a:solidFill>
                  <a:schemeClr val="tx1"/>
                </a:solidFill>
                <a:latin typeface="Arial"/>
                <a:ea typeface="Arial"/>
                <a:cs typeface="Arial"/>
              </a:rPr>
              <a:t>Сафоновский</a:t>
            </a:r>
            <a:r>
              <a:rPr i="true" sz="1000">
                <a:solidFill>
                  <a:schemeClr val="tx1"/>
                </a:solidFill>
                <a:latin typeface="Arial"/>
                <a:ea typeface="Arial"/>
                <a:cs typeface="Arial"/>
              </a:rPr>
              <a:t> индустриально-технологический техникум)</a:t>
            </a:r>
            <a:endParaRPr i="true" sz="100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258" name="Shape 258"/>
          <p:cNvSpPr txBox="true"/>
          <p:nvPr isPhoto="false"/>
        </p:nvSpPr>
        <p:spPr>
          <a:xfrm flipH="false" flipV="false" rot="0">
            <a:off x="640428" y="5267797"/>
            <a:ext cx="5319759" cy="677107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l" indent="0" marL="0"/>
            <a:r>
              <a:rPr b="true" sz="1400">
                <a:solidFill>
                  <a:srgbClr val="20599D"/>
                </a:solidFill>
                <a:latin typeface="Montserrat"/>
                <a:ea typeface="Montserrat"/>
                <a:cs typeface="Montserrat"/>
              </a:rPr>
              <a:t>17. Мастер по изготовлению, обработке, отделке деталей и изделий из стекла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r>
              <a:rPr i="true" sz="1000">
                <a:solidFill>
                  <a:schemeClr val="tx1"/>
                </a:solidFill>
                <a:latin typeface="Arial"/>
                <a:ea typeface="Arial"/>
                <a:cs typeface="Arial"/>
              </a:rPr>
              <a:t>(</a:t>
            </a:r>
            <a:r>
              <a:rPr i="true" sz="1000">
                <a:solidFill>
                  <a:schemeClr val="tx1"/>
                </a:solidFill>
                <a:latin typeface="Arial"/>
                <a:ea typeface="Arial"/>
                <a:cs typeface="Arial"/>
              </a:rPr>
              <a:t>Рославльский</a:t>
            </a:r>
            <a:r>
              <a:rPr i="true" sz="1000">
                <a:solidFill>
                  <a:schemeClr val="tx1"/>
                </a:solidFill>
                <a:latin typeface="Arial"/>
                <a:ea typeface="Arial"/>
                <a:cs typeface="Arial"/>
              </a:rPr>
              <a:t> многопрофильный колледж)</a:t>
            </a:r>
            <a:endParaRPr i="true" sz="100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259" name="Shape 259"/>
          <p:cNvSpPr txBox="true"/>
          <p:nvPr isPhoto="false"/>
        </p:nvSpPr>
        <p:spPr>
          <a:xfrm flipH="false" flipV="false" rot="0">
            <a:off x="6865559" y="2828333"/>
            <a:ext cx="5319759" cy="461665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l" indent="0" marL="0"/>
            <a:r>
              <a:rPr b="true" sz="1400">
                <a:solidFill>
                  <a:srgbClr val="20599D"/>
                </a:solidFill>
                <a:latin typeface="Montserrat"/>
                <a:ea typeface="Montserrat"/>
                <a:cs typeface="Montserrat"/>
              </a:rPr>
              <a:t>21. Мастер по лесному хозяйству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r>
              <a:rPr i="true" sz="1000">
                <a:solidFill>
                  <a:schemeClr val="tx1"/>
                </a:solidFill>
                <a:latin typeface="Arial"/>
                <a:ea typeface="Arial"/>
                <a:cs typeface="Arial"/>
              </a:rPr>
              <a:t>(Техникум отраслевых технологий)</a:t>
            </a:r>
            <a:endParaRPr i="true" sz="100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260" name="Shape 260"/>
          <p:cNvSpPr txBox="true"/>
          <p:nvPr isPhoto="false"/>
        </p:nvSpPr>
        <p:spPr>
          <a:xfrm flipH="false" flipV="false" rot="0">
            <a:off x="728717" y="6075839"/>
            <a:ext cx="5135508" cy="461665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l" indent="0" marL="0"/>
            <a:r>
              <a:rPr b="true" sz="1400">
                <a:solidFill>
                  <a:srgbClr val="20599D"/>
                </a:solidFill>
                <a:latin typeface="Montserrat"/>
                <a:ea typeface="Montserrat"/>
                <a:cs typeface="Montserrat"/>
              </a:rPr>
              <a:t>18. Мастер по обработке алмазов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r>
              <a:rPr i="true" sz="1000">
                <a:solidFill>
                  <a:schemeClr val="tx1"/>
                </a:solidFill>
                <a:latin typeface="Arial"/>
                <a:ea typeface="Arial"/>
                <a:cs typeface="Arial"/>
              </a:rPr>
              <a:t>(Смоленская областная технологическая академия)</a:t>
            </a:r>
            <a:endParaRPr i="true" sz="100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261" name="Shape 261"/>
          <p:cNvSpPr txBox="true"/>
          <p:nvPr isPhoto="false"/>
        </p:nvSpPr>
        <p:spPr>
          <a:xfrm flipH="false" flipV="false" rot="0">
            <a:off x="661390" y="3732668"/>
            <a:ext cx="5135508" cy="677107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l" indent="0" marL="0"/>
            <a:r>
              <a:rPr b="true" sz="1400">
                <a:solidFill>
                  <a:srgbClr val="20599D"/>
                </a:solidFill>
                <a:latin typeface="Montserrat"/>
                <a:ea typeface="Montserrat"/>
                <a:cs typeface="Montserrat"/>
              </a:rPr>
              <a:t>15. Технология продуктов питания животного происхождения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r>
              <a:rPr i="true" sz="1000">
                <a:solidFill>
                  <a:schemeClr val="tx1"/>
                </a:solidFill>
                <a:latin typeface="Arial"/>
                <a:ea typeface="Arial"/>
                <a:cs typeface="Arial"/>
              </a:rPr>
              <a:t>(</a:t>
            </a:r>
            <a:r>
              <a:rPr i="true" sz="1000">
                <a:solidFill>
                  <a:schemeClr val="tx1"/>
                </a:solidFill>
                <a:latin typeface="Arial"/>
                <a:ea typeface="Arial"/>
                <a:cs typeface="Arial"/>
              </a:rPr>
              <a:t>К</a:t>
            </a:r>
            <a:r>
              <a:rPr i="true" sz="1000">
                <a:solidFill>
                  <a:schemeClr val="tx1"/>
                </a:solidFill>
                <a:latin typeface="Arial"/>
                <a:ea typeface="Arial"/>
                <a:cs typeface="Arial"/>
              </a:rPr>
              <a:t>озловский многопрофильный аграрный колледж)</a:t>
            </a:r>
            <a:endParaRPr i="true" sz="100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262" name="Shape 262"/>
          <p:cNvSpPr txBox="true"/>
          <p:nvPr isPhoto="false"/>
        </p:nvSpPr>
        <p:spPr>
          <a:xfrm flipH="false" flipV="false" rot="0">
            <a:off x="6840078" y="2066640"/>
            <a:ext cx="5319759" cy="677107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l" indent="0" marL="0"/>
            <a:r>
              <a:rPr b="true" sz="1400">
                <a:solidFill>
                  <a:srgbClr val="20599D"/>
                </a:solidFill>
                <a:latin typeface="Montserrat"/>
                <a:ea typeface="Montserrat"/>
                <a:cs typeface="Montserrat"/>
              </a:rPr>
              <a:t>20. Мастер столярно-плотничных, паркетных и стекольных работ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r>
              <a:rPr i="true" sz="1000">
                <a:solidFill>
                  <a:schemeClr val="tx1"/>
                </a:solidFill>
                <a:latin typeface="Arial"/>
                <a:ea typeface="Arial"/>
                <a:cs typeface="Arial"/>
              </a:rPr>
              <a:t>(Смоленская академия градостроительства и архитектуры)</a:t>
            </a:r>
            <a:endParaRPr i="true" sz="100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263" name="Shape 263"/>
          <p:cNvSpPr txBox="true"/>
          <p:nvPr isPhoto="false"/>
        </p:nvSpPr>
        <p:spPr>
          <a:xfrm flipH="false" flipV="false" rot="0">
            <a:off x="6865557" y="3431639"/>
            <a:ext cx="5319759" cy="677107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l" indent="0" marL="0"/>
            <a:r>
              <a:rPr b="true" sz="1400">
                <a:solidFill>
                  <a:srgbClr val="20599D"/>
                </a:solidFill>
                <a:latin typeface="Montserrat"/>
                <a:ea typeface="Montserrat"/>
                <a:cs typeface="Montserrat"/>
              </a:rPr>
              <a:t>22. Оператор оборудования производства текстильных изделий 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r>
              <a:rPr i="true" sz="1000">
                <a:solidFill>
                  <a:schemeClr val="tx1"/>
                </a:solidFill>
                <a:latin typeface="Arial"/>
                <a:ea typeface="Arial"/>
                <a:cs typeface="Arial"/>
              </a:rPr>
              <a:t>(</a:t>
            </a:r>
            <a:r>
              <a:rPr i="true" sz="1000">
                <a:solidFill>
                  <a:schemeClr val="tx1"/>
                </a:solidFill>
                <a:latin typeface="Arial"/>
                <a:ea typeface="Arial"/>
                <a:cs typeface="Arial"/>
              </a:rPr>
              <a:t>Ярцевский</a:t>
            </a:r>
            <a:r>
              <a:rPr i="true" sz="1000">
                <a:solidFill>
                  <a:schemeClr val="tx1"/>
                </a:solidFill>
                <a:latin typeface="Arial"/>
                <a:ea typeface="Arial"/>
                <a:cs typeface="Arial"/>
              </a:rPr>
              <a:t> индустриальный техникум)</a:t>
            </a:r>
            <a:endParaRPr i="true" sz="100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264" name="Shape 264"/>
          <p:cNvSpPr txBox="true"/>
          <p:nvPr isPhoto="false"/>
        </p:nvSpPr>
        <p:spPr>
          <a:xfrm flipH="false" flipV="false" rot="0">
            <a:off x="6840078" y="1505668"/>
            <a:ext cx="5319759" cy="461665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l" indent="0" marL="0"/>
            <a:r>
              <a:rPr b="true" sz="1400">
                <a:solidFill>
                  <a:srgbClr val="20599D"/>
                </a:solidFill>
                <a:latin typeface="Montserrat"/>
                <a:ea typeface="Montserrat"/>
                <a:cs typeface="Montserrat"/>
              </a:rPr>
              <a:t>19. Мастер общестроительных работ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r>
              <a:rPr i="true" sz="1000">
                <a:solidFill>
                  <a:schemeClr val="tx1"/>
                </a:solidFill>
                <a:latin typeface="Arial"/>
                <a:ea typeface="Arial"/>
                <a:cs typeface="Arial"/>
              </a:rPr>
              <a:t>(Смоленская академия градостроительства и архитектуры)</a:t>
            </a:r>
            <a:endParaRPr i="true" sz="100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265" name="Shape 265"/>
          <p:cNvSpPr txBox="true"/>
          <p:nvPr isPhoto="false"/>
        </p:nvSpPr>
        <p:spPr>
          <a:xfrm flipH="false" flipV="false" rot="0">
            <a:off x="6872241" y="4229246"/>
            <a:ext cx="5319759" cy="677107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l" indent="0" marL="0"/>
            <a:r>
              <a:rPr b="true" sz="1400">
                <a:solidFill>
                  <a:srgbClr val="20599D"/>
                </a:solidFill>
                <a:latin typeface="Montserrat"/>
                <a:ea typeface="Montserrat"/>
                <a:cs typeface="Montserrat"/>
              </a:rPr>
              <a:t>23. Монтажник радиоэлектронной аппаратуры и приборов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r>
              <a:rPr i="true" sz="1000">
                <a:solidFill>
                  <a:schemeClr val="tx1"/>
                </a:solidFill>
                <a:latin typeface="Arial"/>
                <a:ea typeface="Arial"/>
                <a:cs typeface="Arial"/>
              </a:rPr>
              <a:t>(Смоленская академия профессионального образования)</a:t>
            </a:r>
            <a:endParaRPr i="true" sz="100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266" name="Shape 266"/>
          <p:cNvSpPr txBox="true"/>
          <p:nvPr isPhoto="false"/>
        </p:nvSpPr>
        <p:spPr>
          <a:xfrm flipH="false" flipV="false" rot="0">
            <a:off x="6894485" y="5097205"/>
            <a:ext cx="5319759" cy="461664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l" indent="0" marL="0"/>
            <a:r>
              <a:rPr b="true" sz="1400">
                <a:solidFill>
                  <a:srgbClr val="20599D"/>
                </a:solidFill>
                <a:latin typeface="Montserrat"/>
                <a:ea typeface="Montserrat"/>
                <a:cs typeface="Montserrat"/>
              </a:rPr>
              <a:t>24. Реставратор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r>
              <a:rPr i="true" sz="1000">
                <a:solidFill>
                  <a:schemeClr val="tx1"/>
                </a:solidFill>
                <a:latin typeface="Arial"/>
                <a:ea typeface="Arial"/>
                <a:cs typeface="Arial"/>
              </a:rPr>
              <a:t>(Смоленская академия градостроительства и архитектуры)</a:t>
            </a:r>
            <a:endParaRPr i="true" sz="100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267" name="Shape 267"/>
          <p:cNvSpPr txBox="true"/>
          <p:nvPr isPhoto="false"/>
        </p:nvSpPr>
        <p:spPr>
          <a:xfrm flipH="false" flipV="false" rot="0">
            <a:off x="6894485" y="5765953"/>
            <a:ext cx="5319759" cy="461664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l" indent="0" marL="0"/>
            <a:r>
              <a:rPr b="true" sz="1400">
                <a:solidFill>
                  <a:srgbClr val="20599D"/>
                </a:solidFill>
                <a:latin typeface="Montserrat"/>
                <a:ea typeface="Montserrat"/>
                <a:cs typeface="Montserrat"/>
              </a:rPr>
              <a:t>25. Делопроизводитель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r>
              <a:rPr i="true" sz="1000">
                <a:solidFill>
                  <a:schemeClr val="tx1"/>
                </a:solidFill>
                <a:latin typeface="Arial"/>
                <a:ea typeface="Arial"/>
                <a:cs typeface="Arial"/>
              </a:rPr>
              <a:t>(</a:t>
            </a:r>
            <a:r>
              <a:rPr i="true" sz="1000">
                <a:solidFill>
                  <a:schemeClr val="tx1"/>
                </a:solidFill>
                <a:latin typeface="Arial"/>
                <a:ea typeface="Arial"/>
                <a:cs typeface="Arial"/>
              </a:rPr>
              <a:t>Ярцевский</a:t>
            </a:r>
            <a:r>
              <a:rPr i="true" sz="1000">
                <a:solidFill>
                  <a:schemeClr val="tx1"/>
                </a:solidFill>
                <a:latin typeface="Arial"/>
                <a:ea typeface="Arial"/>
                <a:cs typeface="Arial"/>
              </a:rPr>
              <a:t> индустриальный техникум)</a:t>
            </a:r>
            <a:endParaRPr i="true" sz="100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268" name="Shape 268"/>
          <p:cNvSpPr txBox="true"/>
          <p:nvPr isPhoto="false"/>
        </p:nvSpPr>
        <p:spPr>
          <a:xfrm flipH="false" flipV="false" rot="0">
            <a:off x="0" y="794347"/>
            <a:ext cx="12159837" cy="707886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>
            <a:defPPr/>
            <a:lvl1pPr algn="l" indent="0" lvl="0" marL="0">
              <a:defRPr b="true" sz="4400">
                <a:solidFill>
                  <a:schemeClr val="accent5">
                    <a:lumMod val="75000"/>
                  </a:schemeClr>
                </a:solidFill>
                <a:latin typeface="Montserrat"/>
                <a:ea typeface="Montserrat"/>
                <a:cs typeface="Montserrat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indent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true" baseline="0" cap="none" i="false" spc="0" strike="noStrike" sz="4000" u="none">
                <a:solidFill>
                  <a:srgbClr val="EE741D"/>
                </a:solidFill>
                <a:latin typeface="Montserrat"/>
                <a:ea typeface="Montserrat"/>
                <a:cs typeface="Montserrat"/>
              </a:rPr>
              <a:t>25 </a:t>
            </a:r>
            <a:r>
              <a:rPr b="false" baseline="0" cap="none" i="false" spc="0" strike="noStrike" sz="2000" u="none">
                <a:solidFill>
                  <a:srgbClr val="EE741D"/>
                </a:solidFill>
                <a:latin typeface="Montserrat"/>
                <a:ea typeface="Montserrat"/>
                <a:cs typeface="Montserrat"/>
              </a:rPr>
              <a:t>профессий и специальностей</a:t>
            </a:r>
            <a:endParaRPr b="false" baseline="0" cap="none" i="false" spc="0" strike="noStrike" sz="2000" u="none">
              <a:solidFill>
                <a:srgbClr val="EE741D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hidden="false" id="269" name="Shape 269"/>
          <p:cNvSpPr txBox="false"/>
          <p:nvPr isPhoto="false"/>
        </p:nvSpPr>
        <p:spPr>
          <a:xfrm flipH="false" flipV="false" rot="0">
            <a:off x="1" y="-4356"/>
            <a:ext cx="1915886" cy="442686"/>
          </a:xfrm>
          <a:prstGeom prst="rect">
            <a:avLst/>
          </a:prstGeom>
          <a:solidFill>
            <a:srgbClr val="20599D"/>
          </a:solidFill>
          <a:ln>
            <a:noFill/>
          </a:ln>
        </p:spPr>
        <p:txBody>
          <a:bodyPr anchor="ctr" bIns="45720" lIns="91440" rIns="91440" tIns="45720"/>
          <a:p>
            <a:pPr algn="ctr" indent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b="false" baseline="0" cap="none" i="false" spc="0" strike="noStrike" sz="1800" u="none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270" name="Shape 270"/>
          <p:cNvSpPr txBox="true"/>
          <p:nvPr isPhoto="false"/>
        </p:nvSpPr>
        <p:spPr>
          <a:xfrm flipH="false" flipV="false" rot="0">
            <a:off x="1912181" y="38446"/>
            <a:ext cx="10302063" cy="338554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l" indent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b="true" baseline="0" cap="none" i="false" spc="0" strike="noStrike" sz="1600" u="none">
                <a:solidFill>
                  <a:srgbClr val="20599D"/>
                </a:solidFill>
                <a:latin typeface="Montserrat"/>
                <a:ea typeface="Montserrat"/>
                <a:cs typeface="Montserrat"/>
              </a:rPr>
              <a:t>ЭКСПЕРИМЕНТ ПО РАСШИРЕНИЮ ДОСТУПНОСТИ СПО</a:t>
            </a:r>
            <a:endParaRPr b="true" baseline="0" cap="none" i="false" spc="0" strike="noStrike" sz="1600" u="none">
              <a:solidFill>
                <a:srgbClr val="20599D"/>
              </a:solidFill>
              <a:latin typeface="Montserrat"/>
              <a:ea typeface="Montserrat"/>
              <a:cs typeface="Montserrat"/>
            </a:endParaRPr>
          </a:p>
        </p:txBody>
      </p:sp>
      <p:pic>
        <p:nvPicPr>
          <p:cNvPr hidden="false" id="272" name="Picture 272"/>
          <p:cNvPicPr preferRelativeResize="true"/>
          <p:nvPr isPhoto="false"/>
        </p:nvPicPr>
        <p:blipFill>
          <a:blip>
            <a:extLst>
              <a:ext uri="{96DAC541-7B7A-43D3-8B79-37D633B846F1}">
                <asvg:svgBlip r:embed="rId1"/>
              </a:ext>
            </a:extLst>
          </a:blip>
          <a:stretch/>
        </p:blipFill>
        <p:spPr>
          <a:xfrm flipH="false" flipV="false" rot="0">
            <a:off x="886692" y="-114015"/>
            <a:ext cx="678543" cy="599311"/>
          </a:xfrm>
          <a:prstGeom prst="rect">
            <a:avLst/>
          </a:prstGeom>
        </p:spPr>
      </p:pic>
      <p:sp>
        <p:nvSpPr>
          <p:cNvPr hidden="false" id="273" name="Shape 273"/>
          <p:cNvSpPr txBox="false"/>
          <p:nvPr isPhoto="false"/>
        </p:nvSpPr>
        <p:spPr>
          <a:xfrm flipH="true" flipV="false" rot="0">
            <a:off x="1359837" y="412991"/>
            <a:ext cx="10800000" cy="0"/>
          </a:xfrm>
          <a:prstGeom prst="line">
            <a:avLst/>
          </a:prstGeom>
          <a:ln w="47625">
            <a:solidFill>
              <a:srgbClr val="20599D"/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pic>
        <p:nvPicPr>
          <p:cNvPr hidden="false" id="275" name="Picture 275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153376" y="1531873"/>
            <a:ext cx="540000" cy="540000"/>
          </a:xfrm>
          <a:prstGeom prst="rect">
            <a:avLst/>
          </a:prstGeom>
        </p:spPr>
      </p:pic>
      <p:pic>
        <p:nvPicPr>
          <p:cNvPr hidden="false" id="277" name="Picture 277"/>
          <p:cNvPicPr preferRelativeResize="true"/>
          <p:nvPr isPhoto="false"/>
        </p:nvPicPr>
        <p:blipFill>
          <a:blip r:embed="rId3"/>
          <a:stretch/>
        </p:blipFill>
        <p:spPr>
          <a:xfrm flipH="false" flipV="false" rot="0">
            <a:off x="137383" y="4517588"/>
            <a:ext cx="540000" cy="540000"/>
          </a:xfrm>
          <a:prstGeom prst="rect">
            <a:avLst/>
          </a:prstGeom>
        </p:spPr>
      </p:pic>
      <p:pic>
        <p:nvPicPr>
          <p:cNvPr hidden="false" id="279" name="Picture 279"/>
          <p:cNvPicPr preferRelativeResize="true"/>
          <p:nvPr isPhoto="false"/>
        </p:nvPicPr>
        <p:blipFill>
          <a:blip r:embed="rId4"/>
          <a:stretch/>
        </p:blipFill>
        <p:spPr>
          <a:xfrm flipH="false" flipV="false" rot="0">
            <a:off x="118648" y="2303327"/>
            <a:ext cx="540000" cy="540000"/>
          </a:xfrm>
          <a:prstGeom prst="rect">
            <a:avLst/>
          </a:prstGeom>
        </p:spPr>
      </p:pic>
      <p:pic>
        <p:nvPicPr>
          <p:cNvPr hidden="false" id="281" name="Picture 281"/>
          <p:cNvPicPr preferRelativeResize="true"/>
          <p:nvPr isPhoto="false"/>
        </p:nvPicPr>
        <p:blipFill>
          <a:blip r:embed="rId5"/>
          <a:stretch/>
        </p:blipFill>
        <p:spPr>
          <a:xfrm flipH="false" flipV="false" rot="0">
            <a:off x="118648" y="3039847"/>
            <a:ext cx="514688" cy="540000"/>
          </a:xfrm>
          <a:prstGeom prst="rect">
            <a:avLst/>
          </a:prstGeom>
        </p:spPr>
      </p:pic>
      <p:pic>
        <p:nvPicPr>
          <p:cNvPr hidden="false" id="283" name="Picture 283"/>
          <p:cNvPicPr preferRelativeResize="true"/>
          <p:nvPr isPhoto="false"/>
        </p:nvPicPr>
        <p:blipFill>
          <a:blip r:embed="rId6"/>
          <a:stretch/>
        </p:blipFill>
        <p:spPr>
          <a:xfrm flipH="false" flipV="false" rot="0">
            <a:off x="89304" y="5297437"/>
            <a:ext cx="598688" cy="540000"/>
          </a:xfrm>
          <a:prstGeom prst="rect">
            <a:avLst/>
          </a:prstGeom>
        </p:spPr>
      </p:pic>
      <p:pic>
        <p:nvPicPr>
          <p:cNvPr hidden="false" id="285" name="Picture 285"/>
          <p:cNvPicPr preferRelativeResize="true"/>
          <p:nvPr isPhoto="false"/>
        </p:nvPicPr>
        <p:blipFill>
          <a:blip r:embed="rId7"/>
          <a:stretch/>
        </p:blipFill>
        <p:spPr>
          <a:xfrm flipH="false" flipV="false" rot="0">
            <a:off x="6234119" y="2765461"/>
            <a:ext cx="540000" cy="540000"/>
          </a:xfrm>
          <a:prstGeom prst="rect">
            <a:avLst/>
          </a:prstGeom>
        </p:spPr>
      </p:pic>
      <p:pic>
        <p:nvPicPr>
          <p:cNvPr hidden="false" id="287" name="Picture 287"/>
          <p:cNvPicPr preferRelativeResize="true"/>
          <p:nvPr isPhoto="false"/>
        </p:nvPicPr>
        <p:blipFill>
          <a:blip r:embed="rId8"/>
          <a:stretch/>
        </p:blipFill>
        <p:spPr>
          <a:xfrm flipH="false" flipV="false" rot="0">
            <a:off x="118648" y="6075839"/>
            <a:ext cx="533164" cy="540000"/>
          </a:xfrm>
          <a:prstGeom prst="rect">
            <a:avLst/>
          </a:prstGeom>
        </p:spPr>
      </p:pic>
      <p:pic>
        <p:nvPicPr>
          <p:cNvPr hidden="false" id="289" name="Picture 289"/>
          <p:cNvPicPr preferRelativeResize="true"/>
          <p:nvPr isPhoto="false"/>
        </p:nvPicPr>
        <p:blipFill>
          <a:blip r:embed="rId9"/>
          <a:stretch/>
        </p:blipFill>
        <p:spPr>
          <a:xfrm flipH="false" flipV="false" rot="0">
            <a:off x="158152" y="3728714"/>
            <a:ext cx="540000" cy="540000"/>
          </a:xfrm>
          <a:prstGeom prst="rect">
            <a:avLst/>
          </a:prstGeom>
        </p:spPr>
      </p:pic>
      <p:pic>
        <p:nvPicPr>
          <p:cNvPr hidden="false" id="291" name="Picture 291"/>
          <p:cNvPicPr preferRelativeResize="true"/>
          <p:nvPr isPhoto="false"/>
        </p:nvPicPr>
        <p:blipFill>
          <a:blip r:embed="rId10"/>
          <a:stretch/>
        </p:blipFill>
        <p:spPr>
          <a:xfrm flipH="false" flipV="false" rot="0">
            <a:off x="6254439" y="2102886"/>
            <a:ext cx="468000" cy="468000"/>
          </a:xfrm>
          <a:prstGeom prst="rect">
            <a:avLst/>
          </a:prstGeom>
        </p:spPr>
      </p:pic>
      <p:pic>
        <p:nvPicPr>
          <p:cNvPr hidden="false" id="293" name="Picture 293"/>
          <p:cNvPicPr preferRelativeResize="true"/>
          <p:nvPr isPhoto="false"/>
        </p:nvPicPr>
        <p:blipFill>
          <a:blip r:embed="rId11"/>
          <a:stretch/>
        </p:blipFill>
        <p:spPr>
          <a:xfrm flipH="false" flipV="false" rot="0">
            <a:off x="6234119" y="3397135"/>
            <a:ext cx="648000" cy="648000"/>
          </a:xfrm>
          <a:prstGeom prst="rect">
            <a:avLst/>
          </a:prstGeom>
        </p:spPr>
      </p:pic>
      <p:pic>
        <p:nvPicPr>
          <p:cNvPr hidden="false" id="295" name="Picture 295"/>
          <p:cNvPicPr preferRelativeResize="true"/>
          <p:nvPr isPhoto="false"/>
        </p:nvPicPr>
        <p:blipFill>
          <a:blip r:embed="rId12"/>
          <a:stretch/>
        </p:blipFill>
        <p:spPr>
          <a:xfrm flipH="false" flipV="false" rot="0">
            <a:off x="6234119" y="1492148"/>
            <a:ext cx="540000" cy="540000"/>
          </a:xfrm>
          <a:prstGeom prst="rect">
            <a:avLst/>
          </a:prstGeom>
        </p:spPr>
      </p:pic>
      <p:pic>
        <p:nvPicPr>
          <p:cNvPr hidden="false" id="297" name="Picture 297"/>
          <p:cNvPicPr preferRelativeResize="true"/>
          <p:nvPr isPhoto="false"/>
        </p:nvPicPr>
        <p:blipFill>
          <a:blip r:embed="rId13"/>
          <a:stretch/>
        </p:blipFill>
        <p:spPr>
          <a:xfrm flipH="false" flipV="false" rot="0">
            <a:off x="6285514" y="4229246"/>
            <a:ext cx="539999" cy="540000"/>
          </a:xfrm>
          <a:prstGeom prst="rect">
            <a:avLst/>
          </a:prstGeom>
        </p:spPr>
      </p:pic>
      <p:pic>
        <p:nvPicPr>
          <p:cNvPr hidden="false" id="299" name="Picture 299"/>
          <p:cNvPicPr preferRelativeResize="true"/>
          <p:nvPr isPhoto="false"/>
        </p:nvPicPr>
        <p:blipFill>
          <a:blip r:embed="rId14"/>
          <a:stretch/>
        </p:blipFill>
        <p:spPr>
          <a:xfrm flipH="false" flipV="false" rot="0">
            <a:off x="6285514" y="5058037"/>
            <a:ext cx="539999" cy="540000"/>
          </a:xfrm>
          <a:prstGeom prst="rect">
            <a:avLst/>
          </a:prstGeom>
        </p:spPr>
      </p:pic>
      <p:pic>
        <p:nvPicPr>
          <p:cNvPr hidden="false" id="301" name="Picture 301"/>
          <p:cNvPicPr preferRelativeResize="true"/>
          <p:nvPr isPhoto="false"/>
        </p:nvPicPr>
        <p:blipFill>
          <a:blip r:embed="rId15"/>
          <a:stretch/>
        </p:blipFill>
        <p:spPr>
          <a:xfrm flipH="false" flipV="false" rot="0">
            <a:off x="6331959" y="5777585"/>
            <a:ext cx="540000" cy="540000"/>
          </a:xfrm>
          <a:prstGeom prst="rect">
            <a:avLst/>
          </a:prstGeom>
        </p:spPr>
      </p:pic>
    </p:spTree>
  </p:cSld>
</p:sld>
</file>

<file path=ppt/slides/slide6.xml><?xml version="1.0" encoding="utf-8"?>
<p:sld xmlns:a="http://schemas.openxmlformats.org/drawingml/2006/main" xmlns:a14="http://schemas.microsoft.com/office/drawing/2010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false">
  <p:cSld name="">
    <p:bg>
      <p:bgPr>
        <a:blipFill>
          <a:blip r:embed="rId3"/>
          <a:stretch/>
        </a:blipFill>
      </p:bgPr>
    </p:bg>
    <p:spTree>
      <p:nvGrpSpPr>
        <p:cNvPr hidden="false" id="302" name="GroupShape 302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303" name="Shape 303"/>
          <p:cNvSpPr txBox="false"/>
          <p:nvPr isPhoto="false"/>
        </p:nvSpPr>
        <p:spPr>
          <a:xfrm flipH="false" flipV="false" rot="16200000">
            <a:off x="11596474" y="6250954"/>
            <a:ext cx="584303" cy="651237"/>
          </a:xfrm>
          <a:prstGeom prst="rtTriangle">
            <a:avLst/>
          </a:prstGeom>
          <a:solidFill>
            <a:srgbClr val="20599D"/>
          </a:solidFill>
          <a:ln>
            <a:noFill/>
          </a:ln>
        </p:spPr>
        <p:txBody>
          <a:bodyPr anchor="ctr" bIns="45720" lIns="91440" rIns="91440" tIns="45720"/>
          <a:p>
            <a:pPr algn="ctr" indent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b="false" baseline="0" cap="none" i="false" spc="0" strike="noStrike" sz="1800" u="none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304" name="Shape 304"/>
          <p:cNvSpPr txBox="true"/>
          <p:nvPr isPhoto="false"/>
        </p:nvSpPr>
        <p:spPr>
          <a:xfrm flipH="false" flipV="false" rot="0">
            <a:off x="11887203" y="6500556"/>
            <a:ext cx="429808" cy="369331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l" indent="0" marL="0"/>
            <a:r>
              <a:rPr b="true" sz="1800">
                <a:solidFill>
                  <a:schemeClr val="bg1"/>
                </a:solidFill>
                <a:latin typeface="Montserrat"/>
                <a:ea typeface="Montserrat"/>
                <a:cs typeface="Montserrat"/>
              </a:rPr>
              <a:t>6</a:t>
            </a:r>
            <a:endParaRPr b="true" sz="1800">
              <a:solidFill>
                <a:schemeClr val="bg1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hidden="false" id="305" name="Shape 305"/>
          <p:cNvSpPr txBox="false"/>
          <p:nvPr isPhoto="false"/>
        </p:nvSpPr>
        <p:spPr>
          <a:xfrm flipH="false" flipV="false" rot="0">
            <a:off x="1" y="-4356"/>
            <a:ext cx="1915886" cy="442686"/>
          </a:xfrm>
          <a:prstGeom prst="rect">
            <a:avLst/>
          </a:prstGeom>
          <a:solidFill>
            <a:srgbClr val="20599D"/>
          </a:solidFill>
          <a:ln>
            <a:noFill/>
          </a:ln>
        </p:spPr>
        <p:txBody>
          <a:bodyPr anchor="ctr" bIns="45720" lIns="91440" rIns="91440" tIns="45720"/>
          <a:p>
            <a:pPr algn="ctr" indent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b="false" baseline="0" cap="none" i="false" spc="0" strike="noStrike" sz="1800" u="none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306" name="Shape 306"/>
          <p:cNvSpPr txBox="true"/>
          <p:nvPr isPhoto="false"/>
        </p:nvSpPr>
        <p:spPr>
          <a:xfrm flipH="false" flipV="false" rot="0">
            <a:off x="1912181" y="38446"/>
            <a:ext cx="10302063" cy="338554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l" indent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b="true" baseline="0" cap="none" i="false" spc="0" strike="noStrike" sz="1600" u="none">
                <a:solidFill>
                  <a:srgbClr val="20599D"/>
                </a:solidFill>
                <a:latin typeface="Montserrat"/>
                <a:ea typeface="Montserrat"/>
                <a:cs typeface="Montserrat"/>
              </a:rPr>
              <a:t>ЭКСПЕРИМЕНТ ПО РАСШИРЕНИЮ ДОСТУПНОСТИ СПО</a:t>
            </a:r>
            <a:endParaRPr b="true" baseline="0" cap="none" i="false" spc="0" strike="noStrike" sz="1600" u="none">
              <a:solidFill>
                <a:srgbClr val="20599D"/>
              </a:solidFill>
              <a:latin typeface="Montserrat"/>
              <a:ea typeface="Montserrat"/>
              <a:cs typeface="Montserrat"/>
            </a:endParaRPr>
          </a:p>
        </p:txBody>
      </p:sp>
      <p:pic>
        <p:nvPicPr>
          <p:cNvPr hidden="false" id="308" name="Picture 308"/>
          <p:cNvPicPr preferRelativeResize="true"/>
          <p:nvPr isPhoto="false"/>
        </p:nvPicPr>
        <p:blipFill>
          <a:blip>
            <a:extLst>
              <a:ext uri="{96DAC541-7B7A-43D3-8B79-37D633B846F1}">
                <asvg:svgBlip r:embed="rId1"/>
              </a:ext>
            </a:extLst>
          </a:blip>
          <a:stretch/>
        </p:blipFill>
        <p:spPr>
          <a:xfrm flipH="false" flipV="false" rot="0">
            <a:off x="886692" y="-114015"/>
            <a:ext cx="678543" cy="599311"/>
          </a:xfrm>
          <a:prstGeom prst="rect">
            <a:avLst/>
          </a:prstGeom>
        </p:spPr>
      </p:pic>
      <p:sp>
        <p:nvSpPr>
          <p:cNvPr hidden="false" id="309" name="Shape 309"/>
          <p:cNvSpPr txBox="false"/>
          <p:nvPr isPhoto="false"/>
        </p:nvSpPr>
        <p:spPr>
          <a:xfrm flipH="true" flipV="false" rot="0">
            <a:off x="1359837" y="412991"/>
            <a:ext cx="10800000" cy="0"/>
          </a:xfrm>
          <a:prstGeom prst="line">
            <a:avLst/>
          </a:prstGeom>
          <a:ln w="47625">
            <a:solidFill>
              <a:srgbClr val="20599D"/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pic>
        <p:nvPicPr>
          <p:cNvPr hidden="false" id="311" name="Picture 311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37759" y="1456059"/>
            <a:ext cx="720000" cy="720000"/>
          </a:xfrm>
          <a:prstGeom prst="rect">
            <a:avLst/>
          </a:prstGeom>
        </p:spPr>
      </p:pic>
      <p:sp>
        <p:nvSpPr>
          <p:cNvPr hidden="false" id="312" name="Shape 312"/>
          <p:cNvSpPr txBox="true"/>
          <p:nvPr isPhoto="false"/>
        </p:nvSpPr>
        <p:spPr>
          <a:xfrm flipH="false" flipV="false" rot="0">
            <a:off x="51371" y="671011"/>
            <a:ext cx="11919707" cy="369332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>
            <a:defPPr/>
            <a:lvl1pPr algn="l" indent="0" lvl="0" marL="0">
              <a:defRPr b="true" sz="4400">
                <a:solidFill>
                  <a:schemeClr val="accent5">
                    <a:lumMod val="75000"/>
                  </a:schemeClr>
                </a:solidFill>
                <a:latin typeface="Montserrat"/>
                <a:ea typeface="Montserrat"/>
                <a:cs typeface="Montserrat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indent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0" cap="none" i="false" spc="0" strike="noStrike" sz="1800" u="none">
                <a:solidFill>
                  <a:srgbClr val="20599D"/>
                </a:solidFill>
                <a:latin typeface="Montserrat"/>
                <a:ea typeface="Montserrat"/>
                <a:cs typeface="Montserrat"/>
              </a:rPr>
              <a:t>НОРМАТИВНАЯ БАЗА</a:t>
            </a:r>
            <a:endParaRPr baseline="0" cap="none" i="false" spc="0" strike="noStrike" sz="1800" u="none">
              <a:solidFill>
                <a:srgbClr val="20599D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hidden="false" id="313" name="Shape 313"/>
          <p:cNvSpPr txBox="false"/>
          <p:nvPr isPhoto="false"/>
        </p:nvSpPr>
        <p:spPr>
          <a:xfrm flipH="false" flipV="false" rot="0">
            <a:off x="771371" y="1362719"/>
            <a:ext cx="11273144" cy="923329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just" indent="0" marL="0"/>
            <a:r>
              <a:rPr b="true" sz="1800">
                <a:solidFill>
                  <a:srgbClr val="20599D"/>
                </a:solidFill>
                <a:latin typeface="Arial"/>
                <a:ea typeface="Arial"/>
                <a:cs typeface="Arial"/>
              </a:rPr>
              <a:t>Особенности </a:t>
            </a:r>
            <a:r>
              <a:rPr b="true" sz="1800">
                <a:solidFill>
                  <a:srgbClr val="20599D"/>
                </a:solidFill>
                <a:latin typeface="Arial"/>
                <a:ea typeface="Arial"/>
                <a:cs typeface="Arial"/>
              </a:rPr>
              <a:t>проведения государственной итоговой аттестации </a:t>
            </a:r>
            <a:r>
              <a:rPr sz="1800">
                <a:solidFill>
                  <a:schemeClr val="tx1"/>
                </a:solidFill>
                <a:latin typeface="Arial"/>
                <a:ea typeface="Arial"/>
                <a:cs typeface="Arial"/>
              </a:rPr>
              <a:t>по образовательным программам основного общего образования в Смоленской области в условиях эксперимента по расширению доступности среднего профессионального образования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hidden="false" id="315" name="Picture 315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37759" y="2695958"/>
            <a:ext cx="720000" cy="719999"/>
          </a:xfrm>
          <a:prstGeom prst="rect">
            <a:avLst/>
          </a:prstGeom>
        </p:spPr>
      </p:pic>
      <p:sp>
        <p:nvSpPr>
          <p:cNvPr hidden="false" id="316" name="Shape 316"/>
          <p:cNvSpPr txBox="false"/>
          <p:nvPr isPhoto="false"/>
        </p:nvSpPr>
        <p:spPr>
          <a:xfrm flipH="false" flipV="false" rot="0">
            <a:off x="771371" y="2736131"/>
            <a:ext cx="11273144" cy="646331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just" indent="0" marL="0"/>
            <a:r>
              <a:rPr b="true" sz="1800">
                <a:solidFill>
                  <a:srgbClr val="20599D"/>
                </a:solidFill>
                <a:latin typeface="Arial"/>
                <a:ea typeface="Arial"/>
                <a:cs typeface="Arial"/>
              </a:rPr>
              <a:t>Порядок </a:t>
            </a:r>
            <a:r>
              <a:rPr b="true" sz="1800">
                <a:solidFill>
                  <a:srgbClr val="20599D"/>
                </a:solidFill>
                <a:latin typeface="Arial"/>
                <a:ea typeface="Arial"/>
                <a:cs typeface="Arial"/>
              </a:rPr>
              <a:t>приема на обучение по образовательным программам среднего общего образования </a:t>
            </a:r>
            <a:r>
              <a:rPr sz="1800">
                <a:solidFill>
                  <a:schemeClr val="tx1"/>
                </a:solidFill>
                <a:latin typeface="Arial"/>
                <a:ea typeface="Arial"/>
                <a:cs typeface="Arial"/>
              </a:rPr>
              <a:t>в государственные или муниципальные образовательные организации Смоленской области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hidden="false" id="318" name="Picture 318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24147" y="3961281"/>
            <a:ext cx="720000" cy="719999"/>
          </a:xfrm>
          <a:prstGeom prst="rect">
            <a:avLst/>
          </a:prstGeom>
        </p:spPr>
      </p:pic>
      <p:sp>
        <p:nvSpPr>
          <p:cNvPr hidden="false" id="319" name="Shape 319"/>
          <p:cNvSpPr txBox="false"/>
          <p:nvPr isPhoto="false"/>
        </p:nvSpPr>
        <p:spPr>
          <a:xfrm flipH="false" flipV="false" rot="0">
            <a:off x="757759" y="3961281"/>
            <a:ext cx="11273144" cy="2431435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just" indent="0" marL="0"/>
            <a:r>
              <a:rPr b="true" sz="1800">
                <a:solidFill>
                  <a:srgbClr val="20599D"/>
                </a:solidFill>
                <a:latin typeface="Arial"/>
                <a:ea typeface="Arial"/>
                <a:cs typeface="Arial"/>
              </a:rPr>
              <a:t>Порядок</a:t>
            </a:r>
            <a:r>
              <a:rPr sz="180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b="true" sz="1800">
                <a:solidFill>
                  <a:srgbClr val="20599D"/>
                </a:solidFill>
                <a:latin typeface="Arial"/>
                <a:ea typeface="Arial"/>
                <a:cs typeface="Arial"/>
              </a:rPr>
              <a:t>приема на обучение по образовательным программам среднего профессионального образования</a:t>
            </a:r>
            <a:r>
              <a:rPr sz="1800">
                <a:solidFill>
                  <a:schemeClr val="tx1"/>
                </a:solidFill>
                <a:latin typeface="Arial"/>
                <a:ea typeface="Arial"/>
                <a:cs typeface="Arial"/>
              </a:rPr>
              <a:t> на базе основного общего образования в государственные образовательные организации, реализующие образовательные программы среднего профессионального образования, включающий: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 indent="0" marL="0"/>
            <a:r>
              <a:rPr i="true" sz="1600">
                <a:solidFill>
                  <a:schemeClr val="tx1"/>
                </a:solidFill>
                <a:latin typeface="Arial"/>
                <a:ea typeface="Arial"/>
                <a:cs typeface="Arial"/>
              </a:rPr>
              <a:t>- порядок </a:t>
            </a:r>
            <a:r>
              <a:rPr i="true" sz="1600">
                <a:solidFill>
                  <a:schemeClr val="tx1"/>
                </a:solidFill>
                <a:latin typeface="Arial"/>
                <a:ea typeface="Arial"/>
                <a:cs typeface="Arial"/>
              </a:rPr>
              <a:t>учета результатов государственной итоговой аттестации по образовательным программам основного общего </a:t>
            </a:r>
            <a:r>
              <a:rPr i="true" sz="1600">
                <a:solidFill>
                  <a:schemeClr val="tx1"/>
                </a:solidFill>
                <a:latin typeface="Arial"/>
                <a:ea typeface="Arial"/>
                <a:cs typeface="Arial"/>
              </a:rPr>
              <a:t>образования;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 indent="0" marL="0"/>
            <a:r>
              <a:rPr i="true" sz="1600">
                <a:solidFill>
                  <a:schemeClr val="tx1"/>
                </a:solidFill>
                <a:latin typeface="Arial"/>
                <a:ea typeface="Arial"/>
                <a:cs typeface="Arial"/>
              </a:rPr>
              <a:t>- перечень </a:t>
            </a:r>
            <a:r>
              <a:rPr i="true" sz="1600">
                <a:solidFill>
                  <a:schemeClr val="tx1"/>
                </a:solidFill>
                <a:latin typeface="Arial"/>
                <a:ea typeface="Arial"/>
                <a:cs typeface="Arial"/>
              </a:rPr>
              <a:t>профессий и специальностей, прием на обучение по которым осуществляется вне зависимости от результатов государственной итоговой аттестации по образовательным программам основного общего образования при наличии аттестата об основном общем образовании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</p:sld>
</file>

<file path=ppt/slides/slide7.xml><?xml version="1.0" encoding="utf-8"?>
<p:sld xmlns:a="http://schemas.openxmlformats.org/drawingml/2006/main" xmlns:a14="http://schemas.microsoft.com/office/drawing/2010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false">
  <p:cSld name="">
    <p:bg>
      <p:bgPr>
        <a:blipFill>
          <a:blip r:embed="rId5"/>
          <a:stretch/>
        </a:blipFill>
      </p:bgPr>
    </p:bg>
    <p:spTree>
      <p:nvGrpSpPr>
        <p:cNvPr hidden="false" id="320" name="GroupShape 320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321" name="Shape 321"/>
          <p:cNvSpPr txBox="false"/>
          <p:nvPr isPhoto="false"/>
        </p:nvSpPr>
        <p:spPr>
          <a:xfrm flipH="false" flipV="false" rot="16200000">
            <a:off x="11596474" y="6250954"/>
            <a:ext cx="584303" cy="651237"/>
          </a:xfrm>
          <a:prstGeom prst="rtTriangle">
            <a:avLst/>
          </a:prstGeom>
          <a:solidFill>
            <a:srgbClr val="20599D"/>
          </a:solidFill>
          <a:ln>
            <a:noFill/>
          </a:ln>
        </p:spPr>
        <p:txBody>
          <a:bodyPr anchor="ctr" bIns="45720" lIns="91440" rIns="91440" tIns="45720"/>
          <a:p>
            <a:pPr algn="ctr" indent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b="false" baseline="0" cap="none" i="false" spc="0" strike="noStrike" sz="1800" u="none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322" name="Shape 322"/>
          <p:cNvSpPr txBox="true"/>
          <p:nvPr isPhoto="false"/>
        </p:nvSpPr>
        <p:spPr>
          <a:xfrm flipH="false" flipV="false" rot="0">
            <a:off x="11887203" y="6500556"/>
            <a:ext cx="429808" cy="369331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l" indent="0" marL="0"/>
            <a:r>
              <a:rPr b="true" sz="1800">
                <a:solidFill>
                  <a:schemeClr val="bg1"/>
                </a:solidFill>
                <a:latin typeface="Montserrat"/>
                <a:ea typeface="Montserrat"/>
                <a:cs typeface="Montserrat"/>
              </a:rPr>
              <a:t>7</a:t>
            </a:r>
            <a:endParaRPr b="true" sz="1800">
              <a:solidFill>
                <a:schemeClr val="bg1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hidden="false" id="323" name="Shape 323"/>
          <p:cNvSpPr txBox="false"/>
          <p:nvPr isPhoto="false"/>
        </p:nvSpPr>
        <p:spPr>
          <a:xfrm flipH="false" flipV="false" rot="0">
            <a:off x="1" y="-4356"/>
            <a:ext cx="1915886" cy="442686"/>
          </a:xfrm>
          <a:prstGeom prst="rect">
            <a:avLst/>
          </a:prstGeom>
          <a:solidFill>
            <a:srgbClr val="20599D"/>
          </a:solidFill>
          <a:ln>
            <a:noFill/>
          </a:ln>
        </p:spPr>
        <p:txBody>
          <a:bodyPr anchor="ctr" bIns="45720" lIns="91440" rIns="91440" tIns="45720"/>
          <a:p>
            <a:pPr algn="ctr" indent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b="false" baseline="0" cap="none" i="false" spc="0" strike="noStrike" sz="1800" u="none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324" name="Shape 324"/>
          <p:cNvSpPr txBox="true"/>
          <p:nvPr isPhoto="false"/>
        </p:nvSpPr>
        <p:spPr>
          <a:xfrm flipH="false" flipV="false" rot="0">
            <a:off x="1912181" y="38446"/>
            <a:ext cx="10302063" cy="338554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l" indent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b="true" baseline="0" cap="none" i="false" spc="0" strike="noStrike" sz="1600" u="none">
                <a:solidFill>
                  <a:srgbClr val="20599D"/>
                </a:solidFill>
                <a:latin typeface="Montserrat"/>
                <a:ea typeface="Montserrat"/>
                <a:cs typeface="Montserrat"/>
              </a:rPr>
              <a:t>ЭКСПЕРИМЕНТ ПО РАСШИРЕНИЮ ДОСТУПНОСТИ СПО</a:t>
            </a:r>
            <a:endParaRPr b="true" baseline="0" cap="none" i="false" spc="0" strike="noStrike" sz="1600" u="none">
              <a:solidFill>
                <a:srgbClr val="20599D"/>
              </a:solidFill>
              <a:latin typeface="Montserrat"/>
              <a:ea typeface="Montserrat"/>
              <a:cs typeface="Montserrat"/>
            </a:endParaRPr>
          </a:p>
        </p:txBody>
      </p:sp>
      <p:pic>
        <p:nvPicPr>
          <p:cNvPr hidden="false" id="326" name="Picture 326"/>
          <p:cNvPicPr preferRelativeResize="true"/>
          <p:nvPr isPhoto="false"/>
        </p:nvPicPr>
        <p:blipFill>
          <a:blip>
            <a:extLst>
              <a:ext uri="{96DAC541-7B7A-43D3-8B79-37D633B846F1}">
                <asvg:svgBlip r:embed="rId1"/>
              </a:ext>
            </a:extLst>
          </a:blip>
          <a:stretch/>
        </p:blipFill>
        <p:spPr>
          <a:xfrm flipH="false" flipV="false" rot="0">
            <a:off x="886692" y="-114015"/>
            <a:ext cx="678543" cy="599311"/>
          </a:xfrm>
          <a:prstGeom prst="rect">
            <a:avLst/>
          </a:prstGeom>
        </p:spPr>
      </p:pic>
      <p:sp>
        <p:nvSpPr>
          <p:cNvPr hidden="false" id="327" name="Shape 327"/>
          <p:cNvSpPr txBox="false"/>
          <p:nvPr isPhoto="false"/>
        </p:nvSpPr>
        <p:spPr>
          <a:xfrm flipH="true" flipV="false" rot="0">
            <a:off x="1359837" y="412991"/>
            <a:ext cx="10800000" cy="0"/>
          </a:xfrm>
          <a:prstGeom prst="line">
            <a:avLst/>
          </a:prstGeom>
          <a:ln w="47625">
            <a:solidFill>
              <a:srgbClr val="20599D"/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328" name="Shape 328"/>
          <p:cNvSpPr txBox="true"/>
          <p:nvPr isPhoto="false"/>
        </p:nvSpPr>
        <p:spPr>
          <a:xfrm flipH="false" flipV="false" rot="0">
            <a:off x="1" y="566952"/>
            <a:ext cx="11919707" cy="369332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>
            <a:defPPr/>
            <a:lvl1pPr algn="l" indent="0" lvl="0" marL="0">
              <a:defRPr b="true" sz="4400">
                <a:solidFill>
                  <a:schemeClr val="accent5">
                    <a:lumMod val="75000"/>
                  </a:schemeClr>
                </a:solidFill>
                <a:latin typeface="Montserrat"/>
                <a:ea typeface="Montserrat"/>
                <a:cs typeface="Montserrat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indent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0" cap="none" i="false" spc="0" strike="noStrike" sz="1800" u="none">
                <a:solidFill>
                  <a:srgbClr val="20599D"/>
                </a:solidFill>
                <a:latin typeface="Montserrat"/>
                <a:ea typeface="Montserrat"/>
                <a:cs typeface="Montserrat"/>
              </a:rPr>
              <a:t>ШИРОКАЯ ИНФОРМАЦИОННАЯ КАМПАНИЯ –</a:t>
            </a:r>
            <a:r>
              <a:rPr cap="none" i="false" spc="0" strike="noStrike" sz="1800" u="none">
                <a:solidFill>
                  <a:srgbClr val="20599D"/>
                </a:solidFill>
                <a:latin typeface="Montserrat"/>
                <a:ea typeface="Montserrat"/>
                <a:cs typeface="Montserrat"/>
              </a:rPr>
              <a:t> </a:t>
            </a:r>
            <a:r>
              <a:rPr cap="none" i="false" spc="0" strike="noStrike" sz="1800" u="none">
                <a:solidFill>
                  <a:srgbClr val="EE741D"/>
                </a:solidFill>
                <a:latin typeface="Montserrat"/>
                <a:ea typeface="Montserrat"/>
                <a:cs typeface="Montserrat"/>
              </a:rPr>
              <a:t>до 1 марта </a:t>
            </a:r>
            <a:endParaRPr baseline="0" cap="none" i="false" spc="0" strike="noStrike" sz="1800" u="none">
              <a:solidFill>
                <a:srgbClr val="EE741D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hidden="false" id="329" name="Shape 329"/>
          <p:cNvSpPr txBox="true"/>
          <p:nvPr isPhoto="false"/>
        </p:nvSpPr>
        <p:spPr>
          <a:xfrm flipH="false" flipV="false" rot="0">
            <a:off x="2126750" y="3884662"/>
            <a:ext cx="3588058" cy="707885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>
            <a:defPPr/>
            <a:lvl1pPr algn="l" indent="0" lvl="0" marL="0">
              <a:defRPr b="true" sz="4400">
                <a:solidFill>
                  <a:schemeClr val="accent5">
                    <a:lumMod val="75000"/>
                  </a:schemeClr>
                </a:solidFill>
                <a:latin typeface="Montserrat"/>
                <a:ea typeface="Montserrat"/>
                <a:cs typeface="Montserrat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indent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true" baseline="0" cap="none" i="false" spc="0" strike="noStrike" sz="4000" u="none">
                <a:solidFill>
                  <a:srgbClr val="EE741D"/>
                </a:solidFill>
                <a:latin typeface="Montserrat"/>
                <a:ea typeface="Montserrat"/>
                <a:cs typeface="Montserrat"/>
              </a:rPr>
              <a:t>2 ОГЭ</a:t>
            </a:r>
            <a:endParaRPr b="false" baseline="0" cap="none" i="false" spc="0" strike="noStrike" sz="2000" u="none">
              <a:solidFill>
                <a:srgbClr val="EE741D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hidden="false" id="330" name="Shape 330"/>
          <p:cNvSpPr txBox="true"/>
          <p:nvPr isPhoto="false"/>
        </p:nvSpPr>
        <p:spPr>
          <a:xfrm flipH="false" flipV="false" rot="0">
            <a:off x="1059425" y="4842372"/>
            <a:ext cx="2280864" cy="369332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l" indent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b="true" baseline="0" cap="none" i="false" spc="0" strike="noStrike" sz="1800" u="none">
                <a:solidFill>
                  <a:srgbClr val="20599D"/>
                </a:solidFill>
                <a:latin typeface="Montserrat"/>
                <a:ea typeface="Montserrat"/>
                <a:cs typeface="Montserrat"/>
              </a:rPr>
              <a:t>ВОЗМОЖНОСТИ</a:t>
            </a:r>
            <a:endParaRPr b="true" baseline="0" cap="none" i="false" spc="0" strike="noStrike" sz="1800" u="none">
              <a:solidFill>
                <a:srgbClr val="20599D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hidden="false" id="331" name="Shape 331"/>
          <p:cNvSpPr txBox="true"/>
          <p:nvPr isPhoto="false"/>
        </p:nvSpPr>
        <p:spPr>
          <a:xfrm flipH="false" flipV="false" rot="0">
            <a:off x="4574376" y="4830476"/>
            <a:ext cx="2280864" cy="369332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l" indent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b="true" baseline="0" cap="none" i="false" spc="0" strike="noStrike" sz="1800" u="none">
                <a:solidFill>
                  <a:srgbClr val="20599D"/>
                </a:solidFill>
                <a:latin typeface="Montserrat"/>
                <a:ea typeface="Montserrat"/>
                <a:cs typeface="Montserrat"/>
              </a:rPr>
              <a:t>ОГРАНИЧЕНИЯ</a:t>
            </a:r>
            <a:endParaRPr b="true" baseline="0" cap="none" i="false" spc="0" strike="noStrike" sz="1800" u="none">
              <a:solidFill>
                <a:srgbClr val="20599D"/>
              </a:solidFill>
              <a:latin typeface="Montserrat"/>
              <a:ea typeface="Montserrat"/>
              <a:cs typeface="Montserrat"/>
            </a:endParaRPr>
          </a:p>
        </p:txBody>
      </p:sp>
      <p:pic>
        <p:nvPicPr>
          <p:cNvPr hidden="false" id="333" name="Picture 333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142649" y="1151983"/>
            <a:ext cx="2160648" cy="1439999"/>
          </a:xfrm>
          <a:prstGeom prst="rect">
            <a:avLst/>
          </a:prstGeom>
        </p:spPr>
      </p:pic>
      <p:sp>
        <p:nvSpPr>
          <p:cNvPr hidden="false" id="334" name="Shape 334"/>
          <p:cNvSpPr txBox="true"/>
          <p:nvPr isPhoto="false"/>
        </p:nvSpPr>
        <p:spPr>
          <a:xfrm flipH="false" flipV="false" rot="0">
            <a:off x="143837" y="2381953"/>
            <a:ext cx="2239766" cy="523220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ctr" indent="0" marL="0"/>
            <a:r>
              <a:rPr sz="140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обучающиеся 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 indent="0" marL="0"/>
            <a:r>
              <a:rPr sz="140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9 классов</a:t>
            </a:r>
            <a:endParaRPr sz="1400">
              <a:solidFill>
                <a:schemeClr val="tx1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hidden="false" id="335" name="Shape 335"/>
          <p:cNvSpPr txBox="true"/>
          <p:nvPr isPhoto="false"/>
        </p:nvSpPr>
        <p:spPr>
          <a:xfrm flipH="false" flipV="false" rot="0">
            <a:off x="130114" y="3140442"/>
            <a:ext cx="2280864" cy="646331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ctr" indent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b="true" baseline="0" cap="none" i="false" spc="0" strike="noStrike" sz="1800" u="none">
                <a:solidFill>
                  <a:srgbClr val="20599D"/>
                </a:solidFill>
                <a:latin typeface="Montserrat"/>
                <a:ea typeface="Montserrat"/>
                <a:cs typeface="Montserrat"/>
              </a:rPr>
              <a:t>КЛАССНЫЕ ЧАСЫ</a:t>
            </a:r>
            <a:endParaRPr b="true" baseline="0" cap="none" i="false" spc="0" strike="noStrike" sz="1800" u="none">
              <a:solidFill>
                <a:srgbClr val="20599D"/>
              </a:solidFill>
              <a:latin typeface="Montserrat"/>
              <a:ea typeface="Montserrat"/>
              <a:cs typeface="Montserrat"/>
            </a:endParaRPr>
          </a:p>
        </p:txBody>
      </p:sp>
      <p:pic>
        <p:nvPicPr>
          <p:cNvPr hidden="false" id="337" name="Picture 337"/>
          <p:cNvPicPr preferRelativeResize="true"/>
          <p:nvPr isPhoto="false"/>
        </p:nvPicPr>
        <p:blipFill>
          <a:blip r:embed="rId3"/>
          <a:stretch/>
        </p:blipFill>
        <p:spPr>
          <a:xfrm flipH="false" flipV="false" rot="0">
            <a:off x="3008239" y="1331983"/>
            <a:ext cx="1079999" cy="1080000"/>
          </a:xfrm>
          <a:prstGeom prst="rect">
            <a:avLst/>
          </a:prstGeom>
        </p:spPr>
      </p:pic>
      <p:sp>
        <p:nvSpPr>
          <p:cNvPr hidden="false" id="338" name="Shape 338"/>
          <p:cNvSpPr txBox="true"/>
          <p:nvPr isPhoto="false"/>
        </p:nvSpPr>
        <p:spPr>
          <a:xfrm flipH="false" flipV="false" rot="0">
            <a:off x="2360535" y="2348220"/>
            <a:ext cx="2336289" cy="738664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ctr" indent="0" marL="0"/>
            <a:r>
              <a:rPr sz="140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родители обучающихся 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 indent="0" marL="0"/>
            <a:r>
              <a:rPr sz="140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9 классов</a:t>
            </a:r>
            <a:endParaRPr sz="1400">
              <a:solidFill>
                <a:schemeClr val="tx1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hidden="false" id="339" name="Shape 339"/>
          <p:cNvSpPr txBox="true"/>
          <p:nvPr isPhoto="false"/>
        </p:nvSpPr>
        <p:spPr>
          <a:xfrm flipH="false" flipV="false" rot="0">
            <a:off x="2461548" y="3133223"/>
            <a:ext cx="2280864" cy="646331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ctr" indent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b="true" baseline="0" cap="none" i="false" spc="0" strike="noStrike" sz="1800" u="none">
                <a:solidFill>
                  <a:srgbClr val="20599D"/>
                </a:solidFill>
                <a:latin typeface="Montserrat"/>
                <a:ea typeface="Montserrat"/>
                <a:cs typeface="Montserrat"/>
              </a:rPr>
              <a:t>РОДИТЕЛЬСКИЕ СОБРАНИЯ</a:t>
            </a:r>
            <a:endParaRPr b="true" baseline="0" cap="none" i="false" spc="0" strike="noStrike" sz="1800" u="none">
              <a:solidFill>
                <a:srgbClr val="20599D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hidden="false" id="340" name="Shape 340"/>
          <p:cNvSpPr txBox="false"/>
          <p:nvPr isPhoto="false"/>
        </p:nvSpPr>
        <p:spPr>
          <a:xfrm flipH="false" flipV="false" rot="0">
            <a:off x="2116476" y="4585900"/>
            <a:ext cx="3598331" cy="0"/>
          </a:xfrm>
          <a:prstGeom prst="line">
            <a:avLst/>
          </a:prstGeom>
          <a:ln w="19050">
            <a:solidFill>
              <a:srgbClr val="EE741D"/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341" name="Shape 341"/>
          <p:cNvSpPr txBox="false"/>
          <p:nvPr isPhoto="false"/>
        </p:nvSpPr>
        <p:spPr>
          <a:xfrm flipH="false" flipV="false" rot="0">
            <a:off x="2126750" y="4592548"/>
            <a:ext cx="0" cy="249823"/>
          </a:xfrm>
          <a:prstGeom prst="line">
            <a:avLst/>
          </a:prstGeom>
          <a:ln w="19050">
            <a:solidFill>
              <a:srgbClr val="EE741D"/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342" name="Shape 342"/>
          <p:cNvSpPr txBox="false"/>
          <p:nvPr isPhoto="false"/>
        </p:nvSpPr>
        <p:spPr>
          <a:xfrm flipH="false" flipV="false" rot="0">
            <a:off x="5714808" y="4592548"/>
            <a:ext cx="0" cy="249823"/>
          </a:xfrm>
          <a:prstGeom prst="line">
            <a:avLst/>
          </a:prstGeom>
          <a:ln w="19050">
            <a:solidFill>
              <a:srgbClr val="EE741D"/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pic>
        <p:nvPicPr>
          <p:cNvPr hidden="false" id="344" name="Picture 344"/>
          <p:cNvPicPr preferRelativeResize="true"/>
          <p:nvPr isPhoto="false"/>
        </p:nvPicPr>
        <p:blipFill>
          <a:blip r:embed="rId4"/>
          <a:stretch/>
        </p:blipFill>
        <p:spPr>
          <a:xfrm flipH="false" flipV="false" rot="0">
            <a:off x="5744456" y="1559210"/>
            <a:ext cx="1077044" cy="1079999"/>
          </a:xfrm>
          <a:prstGeom prst="rect">
            <a:avLst/>
          </a:prstGeom>
        </p:spPr>
      </p:pic>
      <p:sp>
        <p:nvSpPr>
          <p:cNvPr hidden="false" id="345" name="Shape 345"/>
          <p:cNvSpPr txBox="true"/>
          <p:nvPr isPhoto="false"/>
        </p:nvSpPr>
        <p:spPr>
          <a:xfrm flipH="false" flipV="false" rot="0">
            <a:off x="5108891" y="2734968"/>
            <a:ext cx="2429128" cy="1077218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ctr" indent="0" marL="0"/>
            <a:r>
              <a:rPr sz="160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распространение информации в СМИ, социальных сетях и школьных чатах  </a:t>
            </a:r>
            <a:endParaRPr sz="1600">
              <a:solidFill>
                <a:schemeClr val="tx1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hidden="false" id="346" name="Shape 346"/>
          <p:cNvSpPr txBox="false"/>
          <p:nvPr isPhoto="false"/>
        </p:nvSpPr>
        <p:spPr>
          <a:xfrm flipH="false" flipV="false" rot="0">
            <a:off x="171363" y="1151983"/>
            <a:ext cx="4661906" cy="2725168"/>
          </a:xfrm>
          <a:prstGeom prst="roundRect">
            <a:avLst/>
          </a:prstGeom>
          <a:noFill/>
          <a:ln w="15875">
            <a:solidFill>
              <a:srgbClr val="8F8F8F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347" name="Shape 347"/>
          <p:cNvSpPr txBox="true"/>
          <p:nvPr isPhoto="false"/>
        </p:nvSpPr>
        <p:spPr>
          <a:xfrm flipH="false" flipV="false" rot="0">
            <a:off x="1564278" y="982467"/>
            <a:ext cx="1794540" cy="338553"/>
          </a:xfrm>
          <a:prstGeom prst="rect">
            <a:avLst/>
          </a:prstGeom>
          <a:solidFill>
            <a:srgbClr val="E7E7E7"/>
          </a:solidFill>
        </p:spPr>
        <p:txBody>
          <a:bodyPr bIns="45720" lIns="91440" rIns="91440" tIns="45720" wrap="square">
            <a:spAutoFit/>
          </a:bodyPr>
          <a:p>
            <a:pPr algn="l" indent="0" marL="0"/>
            <a:r>
              <a:rPr i="true" sz="160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о</a:t>
            </a:r>
            <a:r>
              <a:rPr i="true" sz="160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чный формат</a:t>
            </a:r>
            <a:endParaRPr i="true" sz="1600">
              <a:solidFill>
                <a:schemeClr val="tx1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hidden="false" id="348" name="Shape 348"/>
          <p:cNvSpPr txBox="false"/>
          <p:nvPr isPhoto="false"/>
        </p:nvSpPr>
        <p:spPr>
          <a:xfrm flipH="false" flipV="false" rot="0">
            <a:off x="5021632" y="1138945"/>
            <a:ext cx="2558693" cy="2725168"/>
          </a:xfrm>
          <a:prstGeom prst="roundRect">
            <a:avLst/>
          </a:prstGeom>
          <a:noFill/>
          <a:ln w="15875">
            <a:solidFill>
              <a:srgbClr val="8F8F8F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349" name="Shape 349"/>
          <p:cNvSpPr txBox="true"/>
          <p:nvPr isPhoto="false"/>
        </p:nvSpPr>
        <p:spPr>
          <a:xfrm flipH="false" flipV="false" rot="0">
            <a:off x="5435093" y="963020"/>
            <a:ext cx="1736866" cy="338554"/>
          </a:xfrm>
          <a:prstGeom prst="rect">
            <a:avLst/>
          </a:prstGeom>
          <a:solidFill>
            <a:srgbClr val="EDEDED"/>
          </a:solidFill>
        </p:spPr>
        <p:txBody>
          <a:bodyPr bIns="45720" lIns="91440" rIns="91440" tIns="45720" wrap="square">
            <a:spAutoFit/>
          </a:bodyPr>
          <a:p>
            <a:pPr algn="l" indent="0" marL="0"/>
            <a:r>
              <a:rPr i="true" sz="160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online</a:t>
            </a:r>
            <a:r>
              <a:rPr i="true" sz="160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 формат</a:t>
            </a:r>
            <a:endParaRPr i="true" sz="1600">
              <a:solidFill>
                <a:schemeClr val="tx1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hidden="false" id="350" name="Shape 350"/>
          <p:cNvSpPr txBox="true"/>
          <p:nvPr isPhoto="false"/>
        </p:nvSpPr>
        <p:spPr>
          <a:xfrm flipH="false" flipV="false" rot="0">
            <a:off x="267128" y="5199808"/>
            <a:ext cx="3719245" cy="1323438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>
            <a:defPPr/>
            <a:lvl1pPr algn="l" indent="0" lvl="0" mar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indent="-285750" marL="285750">
              <a:buFont typeface="Wingdings"/>
              <a:buChar char="ü"/>
            </a:pPr>
            <a:r>
              <a:rPr sz="1600">
                <a:latin typeface="Arial"/>
                <a:ea typeface="Arial"/>
                <a:cs typeface="Arial"/>
              </a:rPr>
              <a:t>не сдавать экзамены по двум предметам по выбору</a:t>
            </a:r>
          </a:p>
          <a:p>
            <a:pPr algn="l" indent="-285750" marL="285750">
              <a:buFont typeface="Wingdings"/>
              <a:buChar char="ü"/>
            </a:pPr>
            <a:r>
              <a:rPr sz="1600">
                <a:latin typeface="Arial"/>
                <a:ea typeface="Arial"/>
                <a:cs typeface="Arial"/>
              </a:rPr>
              <a:t>гарантированно поступить в СПО, но на ограниченный перечень профессий и специальностей  </a:t>
            </a:r>
            <a:endParaRPr sz="1600">
              <a:latin typeface="Arial"/>
              <a:ea typeface="Arial"/>
              <a:cs typeface="Arial"/>
            </a:endParaRPr>
          </a:p>
        </p:txBody>
      </p:sp>
      <p:sp>
        <p:nvSpPr>
          <p:cNvPr hidden="false" id="351" name="Shape 351"/>
          <p:cNvSpPr txBox="true"/>
          <p:nvPr isPhoto="false"/>
        </p:nvSpPr>
        <p:spPr>
          <a:xfrm flipH="false" flipV="false" rot="0">
            <a:off x="4028390" y="5209113"/>
            <a:ext cx="3857485" cy="1323438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>
            <a:defPPr/>
            <a:lvl1pPr algn="l" indent="0" lvl="0" mar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indent="-285750" marL="285750">
              <a:buFont typeface="Wingdings"/>
              <a:buChar char="ü"/>
            </a:pPr>
            <a:r>
              <a:rPr sz="1600">
                <a:latin typeface="Arial"/>
                <a:ea typeface="Arial"/>
                <a:cs typeface="Arial"/>
              </a:rPr>
              <a:t>невозможность поступить в СПО на профессию или специальность, не указанную в перечне</a:t>
            </a:r>
          </a:p>
          <a:p>
            <a:pPr algn="l" indent="-285750" marL="285750">
              <a:buFont typeface="Wingdings"/>
              <a:buChar char="ü"/>
            </a:pPr>
            <a:r>
              <a:rPr sz="1600">
                <a:latin typeface="Arial"/>
                <a:ea typeface="Arial"/>
                <a:cs typeface="Arial"/>
              </a:rPr>
              <a:t>невозможность продолжить обучение в 10 классе</a:t>
            </a:r>
            <a:endParaRPr sz="1600">
              <a:latin typeface="Arial"/>
              <a:ea typeface="Arial"/>
              <a:cs typeface="Arial"/>
            </a:endParaRPr>
          </a:p>
        </p:txBody>
      </p:sp>
    </p:spTree>
  </p:cSld>
</p:sld>
</file>

<file path=ppt/theme/theme1.xml><?xml version="1.0" encoding="utf-8"?>
<a:theme xmlns:a="http://schemas.openxmlformats.org/drawingml/2006/main" xmlns:a14="http://schemas.microsoft.com/office/drawing/2010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name="1_Галерея">
  <a:themeElements>
    <a:clrScheme name="Галерея">
      <a:dk1>
        <a:srgbClr val="000000"/>
      </a:dk1>
      <a:lt1>
        <a:srgbClr val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Галерея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Галерея">
      <a:fillStyleLst>
        <a:solidFill>
          <a:schemeClr val="phClr"/>
        </a:solidFill>
        <a:gradFill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</a:gradFill>
        <a:gradFill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</a:gradFill>
      </a:fillStyleLst>
      <a:lnStyleLst>
        <a:ln w="9525">
          <a:solidFill>
            <a:schemeClr val="phClr"/>
          </a:solidFill>
          <a:prstDash val="solid"/>
        </a:ln>
        <a:ln w="15875">
          <a:solidFill>
            <a:schemeClr val="phClr"/>
          </a:solidFill>
          <a:prstDash val="solid"/>
        </a:ln>
        <a:ln w="22225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gradFill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</a:gradFill>
      </a:bgFillStyleLst>
    </a:fmtScheme>
  </a:themeElements>
</a:theme>
</file>

<file path=docProps/app.xml><?xml version="1.0" encoding="utf-8"?>
<Properties xmlns="http://schemas.openxmlformats.org/officeDocument/2006/extended-properties">
  <Template>Normal.dotm</Template>
  <TotalTime>0</TotalTime>
  <DocSecurity>0</DocSecurity>
  <ScaleCrop>false</ScaleCrop>
  <Application>MyOffice-CoreFramework-Android/40-1423.1132.10486.1056.1@7875681add7d56c228e5331fe7c51cf7b4fd13ed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2023-01-27T11:49:52Z</dcterms:created>
  <dcterms:modified xsi:type="dcterms:W3CDTF">2026-02-05T23:41:24Z</dcterms:modified>
</cp:coreProperties>
</file>